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Lst>
  <p:notesMasterIdLst>
    <p:notesMasterId r:id="rId23"/>
  </p:notesMasterIdLst>
  <p:sldIdLst>
    <p:sldId id="8678" r:id="rId6"/>
    <p:sldId id="106975" r:id="rId7"/>
    <p:sldId id="106979" r:id="rId8"/>
    <p:sldId id="106956" r:id="rId9"/>
    <p:sldId id="106970" r:id="rId10"/>
    <p:sldId id="11758" r:id="rId11"/>
    <p:sldId id="8686" r:id="rId12"/>
    <p:sldId id="106981" r:id="rId13"/>
    <p:sldId id="106980" r:id="rId14"/>
    <p:sldId id="106925" r:id="rId15"/>
    <p:sldId id="106959" r:id="rId16"/>
    <p:sldId id="106947" r:id="rId17"/>
    <p:sldId id="106954" r:id="rId18"/>
    <p:sldId id="106950" r:id="rId19"/>
    <p:sldId id="106951" r:id="rId20"/>
    <p:sldId id="106953" r:id="rId21"/>
    <p:sldId id="86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275"/>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C6B3A-30FB-D7CB-610A-518A895A44CD}" v="21" dt="2022-08-24T06:04:05.435"/>
    <p1510:client id="{460D77E6-94D8-E7E0-69A1-25DDFA84941B}" v="6" dt="2022-08-24T06:08:40.825"/>
    <p1510:client id="{B36755E6-3A3F-4EF2-B0C9-865DE04397C7}" v="2" dt="2022-08-24T06:09:17.91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35" autoAdjust="0"/>
  </p:normalViewPr>
  <p:slideViewPr>
    <p:cSldViewPr snapToGrid="0">
      <p:cViewPr varScale="1">
        <p:scale>
          <a:sx n="57" d="100"/>
          <a:sy n="57" d="100"/>
        </p:scale>
        <p:origin x="992" y="48"/>
      </p:cViewPr>
      <p:guideLst>
        <p:guide orient="horz" pos="2463"/>
        <p:guide pos="3840"/>
      </p:guideLst>
    </p:cSldViewPr>
  </p:slideViewPr>
  <p:notesTextViewPr>
    <p:cViewPr>
      <p:scale>
        <a:sx n="1" d="1"/>
        <a:sy n="1" d="1"/>
      </p:scale>
      <p:origin x="0" y="0"/>
    </p:cViewPr>
  </p:notesTextViewPr>
  <p:sorterViewPr>
    <p:cViewPr>
      <p:scale>
        <a:sx n="100" d="100"/>
        <a:sy n="100" d="100"/>
      </p:scale>
      <p:origin x="0" y="-27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24/08/2022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Skanska Norges visjon er vi bygger for et bedre samfunn. </a:t>
            </a:r>
          </a:p>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5</a:t>
            </a:fld>
            <a:endParaRPr lang="en-GB"/>
          </a:p>
        </p:txBody>
      </p:sp>
    </p:spTree>
    <p:extLst>
      <p:ext uri="{BB962C8B-B14F-4D97-AF65-F5344CB8AC3E}">
        <p14:creationId xmlns:p14="http://schemas.microsoft.com/office/powerpoint/2010/main" val="15071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000000"/>
                </a:solidFill>
                <a:effectLst/>
                <a:latin typeface="Shape Sans" panose="00000500000000000000" pitchFamily="50" charset="0"/>
              </a:rPr>
              <a:t>Skanskas verdier er vårt fundament og skal fungere som alle ansattes felles kompass. De sier noe om hvem vi er, hvordan vi skal handle og hva vi tror på.</a:t>
            </a:r>
          </a:p>
          <a:p>
            <a:pPr algn="l"/>
            <a:r>
              <a:rPr lang="nb-NO" b="0" i="0">
                <a:solidFill>
                  <a:srgbClr val="000000"/>
                </a:solidFill>
                <a:effectLst/>
                <a:latin typeface="Shape Sans" panose="00000500000000000000" pitchFamily="50" charset="0"/>
              </a:rPr>
              <a:t>Vi bryr oss om mennesker og miljøet rundt oss. Vi arbeider sikkert - eller ikke i det hele tatt. Vi går aldri forbi en usikker arbeidsoperasjon. Vi er en pådriver for grønne løsninger og prioriterer helse, miljø og livskvalitet i alt vi gjør. Vi opptrer seriøst og ansvarlig overfor kommende generasjoner.</a:t>
            </a:r>
          </a:p>
          <a:p>
            <a:pPr algn="l"/>
            <a:r>
              <a:rPr lang="nb-NO" b="0" i="0">
                <a:solidFill>
                  <a:srgbClr val="000000"/>
                </a:solidFill>
                <a:effectLst/>
                <a:latin typeface="Shape Sans" panose="00000500000000000000" pitchFamily="50" charset="0"/>
              </a:rPr>
              <a:t>Vi driver vår virksomhet med integritet og åpenhet. Vi følger våre etiske retningslinjer og aksepterer ikke avvik. Hos oss skal alle føle seg trygge til å si hva de mener.</a:t>
            </a:r>
          </a:p>
          <a:p>
            <a:pPr algn="l"/>
            <a:r>
              <a:rPr lang="nb-NO" b="0" i="0">
                <a:solidFill>
                  <a:srgbClr val="000000"/>
                </a:solidFill>
                <a:effectLst/>
                <a:latin typeface="Shape Sans" panose="00000500000000000000" pitchFamily="50" charset="0"/>
              </a:rPr>
              <a:t>Vi er en lærende organisasjon, og ser alltid etter forbedringer og nye løsninger. Vi benytter vårt mangfold og skaper merverdi gjennom et nært samarbeid med kunder, partnere og lokalsamfunn. Vi har en inkluderende kultur, er ydmyke og viser hverandre tillit og respekt.</a:t>
            </a:r>
          </a:p>
          <a:p>
            <a:pPr algn="l"/>
            <a:r>
              <a:rPr lang="nb-NO" b="0" i="0">
                <a:solidFill>
                  <a:srgbClr val="000000"/>
                </a:solidFill>
                <a:effectLst/>
                <a:latin typeface="Shape Sans" panose="00000500000000000000" pitchFamily="50" charset="0"/>
              </a:rPr>
              <a:t>Vi bidrar aktivt til at våre kunder når sine mål. Vi kjenner både våre kunder og kundens kunder. Deres behov er vårt utgangspunkt for å utvikle gode løsninger.</a:t>
            </a:r>
          </a:p>
          <a:p>
            <a:endParaRPr lang="nb-NO"/>
          </a:p>
        </p:txBody>
      </p:sp>
      <p:sp>
        <p:nvSpPr>
          <p:cNvPr id="4" name="Plassholder for lysbildenummer 3"/>
          <p:cNvSpPr>
            <a:spLocks noGrp="1"/>
          </p:cNvSpPr>
          <p:nvPr>
            <p:ph type="sldNum" sz="quarter" idx="5"/>
          </p:nvPr>
        </p:nvSpPr>
        <p:spPr/>
        <p:txBody>
          <a:bodyPr/>
          <a:lstStyle/>
          <a:p>
            <a:fld id="{F9BE0236-4FFA-374A-8090-2822EB2D3FED}" type="slidenum">
              <a:rPr lang="en-GB" smtClean="0"/>
              <a:t>6</a:t>
            </a:fld>
            <a:endParaRPr lang="en-GB"/>
          </a:p>
        </p:txBody>
      </p:sp>
    </p:spTree>
    <p:extLst>
      <p:ext uri="{BB962C8B-B14F-4D97-AF65-F5344CB8AC3E}">
        <p14:creationId xmlns:p14="http://schemas.microsoft.com/office/powerpoint/2010/main" val="216762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Skanska Norge er organisert i fem forretningsområder</a:t>
            </a:r>
          </a:p>
        </p:txBody>
      </p:sp>
      <p:sp>
        <p:nvSpPr>
          <p:cNvPr id="4" name="Plassholder for lysbildenummer 3"/>
          <p:cNvSpPr>
            <a:spLocks noGrp="1"/>
          </p:cNvSpPr>
          <p:nvPr>
            <p:ph type="sldNum" sz="quarter" idx="5"/>
          </p:nvPr>
        </p:nvSpPr>
        <p:spPr/>
        <p:txBody>
          <a:bodyPr/>
          <a:lstStyle/>
          <a:p>
            <a:fld id="{F9BE0236-4FFA-374A-8090-2822EB2D3FED}" type="slidenum">
              <a:rPr lang="en-GB" smtClean="0"/>
              <a:t>7</a:t>
            </a:fld>
            <a:endParaRPr lang="en-GB"/>
          </a:p>
        </p:txBody>
      </p:sp>
    </p:spTree>
    <p:extLst>
      <p:ext uri="{BB962C8B-B14F-4D97-AF65-F5344CB8AC3E}">
        <p14:creationId xmlns:p14="http://schemas.microsoft.com/office/powerpoint/2010/main" val="190971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3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4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000000"/>
                </a:solidFill>
                <a:effectLst/>
                <a:latin typeface="Shape Sans" panose="00000500000000000000" pitchFamily="50" charset="0"/>
              </a:rPr>
              <a:t>Vår klimaambisjon: </a:t>
            </a:r>
            <a:r>
              <a:rPr lang="nb-NO" sz="1200" b="1" dirty="0">
                <a:solidFill>
                  <a:schemeClr val="bg1"/>
                </a:solidFill>
                <a:effectLst>
                  <a:outerShdw blurRad="38100" dist="38100" dir="2700000" algn="tl">
                    <a:srgbClr val="000000">
                      <a:alpha val="43137"/>
                    </a:srgbClr>
                  </a:outerShdw>
                </a:effectLst>
                <a:latin typeface="+mj-lt"/>
              </a:rPr>
              <a:t>Vi skal redusere klimagassutslippene våre med 70% innen 2030 og vi skal være klimanøytrale innen 2045. </a:t>
            </a:r>
          </a:p>
          <a:p>
            <a:pPr algn="l"/>
            <a:endParaRPr lang="nb-NO" b="0" i="0" dirty="0">
              <a:solidFill>
                <a:srgbClr val="000000"/>
              </a:solidFill>
              <a:effectLst/>
              <a:latin typeface="Shape Sans" panose="00000500000000000000" pitchFamily="50" charset="0"/>
            </a:endParaRPr>
          </a:p>
          <a:p>
            <a:pPr algn="l"/>
            <a:r>
              <a:rPr lang="nb-NO" b="0" i="0" dirty="0">
                <a:solidFill>
                  <a:srgbClr val="000000"/>
                </a:solidFill>
                <a:effectLst/>
                <a:latin typeface="Shape Sans" panose="00000500000000000000" pitchFamily="50" charset="0"/>
              </a:rPr>
              <a:t>Bygg og anleggsbransjen bidrar i dag med ca. 15 % av klimagassutslippene i Norge. Vi ønsker å være en bidragsyter i en omstilling som er nødvendig. Våre kunder har krav, forventninger og utfordringer knyttet til klima og vi skal bidra til å løse disse utfordringene.</a:t>
            </a:r>
          </a:p>
          <a:p>
            <a:pPr algn="l"/>
            <a:r>
              <a:rPr lang="nb-NO" b="0" i="0" dirty="0">
                <a:solidFill>
                  <a:srgbClr val="000000"/>
                </a:solidFill>
                <a:effectLst/>
                <a:latin typeface="Shape Sans" panose="00000500000000000000" pitchFamily="50" charset="0"/>
              </a:rPr>
              <a:t>I 2021 oppdaterte vi vår klimaambisjon:</a:t>
            </a:r>
          </a:p>
          <a:p>
            <a:pPr algn="l"/>
            <a:r>
              <a:rPr lang="nb-NO" b="0" i="1" dirty="0">
                <a:solidFill>
                  <a:srgbClr val="000000"/>
                </a:solidFill>
                <a:effectLst/>
                <a:latin typeface="Shape Sans" panose="00000500000000000000" pitchFamily="50" charset="0"/>
              </a:rPr>
              <a:t>"Vi skal redusere våre klimagassutslipp med 70% innen 2030, og være klimanøytral innen 2045"</a:t>
            </a:r>
            <a:endParaRPr lang="nb-NO" b="0" i="0" dirty="0">
              <a:solidFill>
                <a:srgbClr val="000000"/>
              </a:solidFill>
              <a:effectLst/>
              <a:latin typeface="Shape Sans" panose="00000500000000000000" pitchFamily="50" charset="0"/>
            </a:endParaRPr>
          </a:p>
          <a:p>
            <a:pPr algn="l"/>
            <a:r>
              <a:rPr lang="nb-NO" b="0" i="0" dirty="0">
                <a:solidFill>
                  <a:srgbClr val="000000"/>
                </a:solidFill>
                <a:effectLst/>
                <a:latin typeface="Shape Sans" panose="00000500000000000000" pitchFamily="50" charset="0"/>
              </a:rPr>
              <a:t>Vi vet at ved kjent teknologi og metoder kan nå målet om 70% reduksjon innen 2030. Frem mot 2045 er vi avhengige av ny innovasjon for å nærme oss null. Det betyr at Skanska skal være innovativ, vi skal </a:t>
            </a:r>
            <a:r>
              <a:rPr lang="nb-NO" b="0" i="0" dirty="0" err="1">
                <a:solidFill>
                  <a:srgbClr val="000000"/>
                </a:solidFill>
                <a:effectLst/>
                <a:latin typeface="Shape Sans" panose="00000500000000000000" pitchFamily="50" charset="0"/>
              </a:rPr>
              <a:t>konseptualisere</a:t>
            </a:r>
            <a:r>
              <a:rPr lang="nb-NO" b="0" i="0" dirty="0">
                <a:solidFill>
                  <a:srgbClr val="000000"/>
                </a:solidFill>
                <a:effectLst/>
                <a:latin typeface="Shape Sans" panose="00000500000000000000" pitchFamily="50" charset="0"/>
              </a:rPr>
              <a:t> grønne løsninger, vi skal øke vår kompetanse og jobbe tett sammen med våre kunder og leverandører.</a:t>
            </a:r>
          </a:p>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10</a:t>
            </a:fld>
            <a:endParaRPr lang="en-GB"/>
          </a:p>
        </p:txBody>
      </p:sp>
    </p:spTree>
    <p:extLst>
      <p:ext uri="{BB962C8B-B14F-4D97-AF65-F5344CB8AC3E}">
        <p14:creationId xmlns:p14="http://schemas.microsoft.com/office/powerpoint/2010/main" val="1497474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14</a:t>
            </a:fld>
            <a:endParaRPr lang="en-GB"/>
          </a:p>
        </p:txBody>
      </p:sp>
    </p:spTree>
    <p:extLst>
      <p:ext uri="{BB962C8B-B14F-4D97-AF65-F5344CB8AC3E}">
        <p14:creationId xmlns:p14="http://schemas.microsoft.com/office/powerpoint/2010/main" val="83192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9EC52A9-F9BB-4DC4-A418-E45F73F01687}" type="datetime1">
              <a:rPr lang="en-US" noProof="0" smtClean="0"/>
              <a:t>8/24/2022</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B41BEC2-AFFD-462A-B3D1-894D187B5171}" type="datetime1">
              <a:rPr lang="en-US" smtClean="0"/>
              <a:t>8/24/2022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1D8A6951-CDC8-49B8-B932-90888E0025B5}" type="datetime1">
              <a:rPr lang="en-US" smtClean="0"/>
              <a:t>8/24/2022</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4FB35BB-18AB-441B-AFA7-7AD094C305AD}" type="datetime1">
              <a:rPr lang="en-US" noProof="0" smtClean="0"/>
              <a:t>8/24/2022</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9DB5C58-FEF6-4E65-8193-AA3B1F9F7DF5}" type="datetime1">
              <a:rPr lang="en-US" smtClean="0"/>
              <a:t>8/24/2022</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81BC81E-13ED-41FE-B12B-30C1FA1453FC}" type="datetime1">
              <a:rPr lang="en-US" noProof="0" smtClean="0"/>
              <a:t>8/24/2022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236E81-6649-43FC-A02F-AB7EFE134048}" type="datetime1">
              <a:rPr lang="en-US" noProof="0" smtClean="0"/>
              <a:t>8/24/2022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AF55FB-095E-4E6B-9DDF-8AB6EE067150}" type="datetime1">
              <a:rPr lang="en-US" noProof="0" smtClean="0"/>
              <a:t>8/24/2022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365720B-75F3-45C7-9897-F29158AECB71}" type="datetime1">
              <a:rPr lang="en-US" smtClean="0"/>
              <a:t>8/24/2022</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E867D6-2947-4810-8D8F-0213B43DB047}" type="datetime1">
              <a:rPr lang="en-US" noProof="0" smtClean="0"/>
              <a:t>8/24/2022</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F0A653C5-CD09-416C-8D8F-A2A40D08F201}" type="datetime1">
              <a:rPr lang="en-US" smtClean="0"/>
              <a:t>8/24/2022</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061F496-E45C-4F9B-9E61-24509F846C57}" type="datetime1">
              <a:rPr lang="en-US" smtClean="0"/>
              <a:t>8/24/2022</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8BC0DA2-1F8C-41EA-BF7F-CD0EC7E702EE}" type="datetime1">
              <a:rPr lang="en-US" smtClean="0"/>
              <a:t>8/24/2022</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039C0CD-2B69-4A99-8A73-2638910E4D67}" type="datetime1">
              <a:rPr lang="en-US" smtClean="0"/>
              <a:t>8/24/2022</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400DB1F-D80E-427B-B096-B7B0E5D0F3FD}" type="datetime1">
              <a:rPr lang="en-US" smtClean="0"/>
              <a:t>8/24/2022</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ACE7E293-BCAB-4365-89CA-F82B2D1578AF}" type="datetime1">
              <a:rPr lang="en-US" smtClean="0"/>
              <a:t>8/24/2022</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8658C7A-A194-48CC-9005-74303F15A4BD}" type="datetime1">
              <a:rPr lang="en-US" noProof="0" smtClean="0"/>
              <a:t>8/24/2022</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9338056-6C3F-4197-87C7-4A9B4C3535C5}" type="datetime1">
              <a:rPr lang="en-US" noProof="0" smtClean="0"/>
              <a:t>8/24/2022</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C976B5-996D-49F2-903A-2688E0A31275}" type="datetime1">
              <a:rPr lang="en-US" noProof="0" smtClean="0"/>
              <a:t>8/24/2022</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159F052-C4EE-4461-976C-A1C131EEFB00}" type="datetime1">
              <a:rPr lang="en-US" noProof="0" smtClean="0"/>
              <a:t>8/24/2022</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6CFF069-4DF9-4C60-8CA2-ACAA89F96A5E}" type="datetime1">
              <a:rPr lang="en-US" smtClean="0"/>
              <a:t>8/24/2022</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5D92247-0B16-4AFD-8202-6AF228797CDA}" type="datetime1">
              <a:rPr lang="en-US" noProof="0" smtClean="0"/>
              <a:t>8/24/2022</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0D64D6B-FF89-4F69-AC56-B099E7123233}" type="datetime1">
              <a:rPr lang="en-US" noProof="0" smtClean="0"/>
              <a:t>8/24/2022</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60634AF-D4B6-4A03-841B-26F2FFD177F1}" type="datetime1">
              <a:rPr lang="en-US" noProof="0" smtClean="0"/>
              <a:t>8/24/2022</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734C0060-F81D-46D4-ACAE-89CCA372EA5A}" type="datetime1">
              <a:rPr lang="en-US" smtClean="0"/>
              <a:t>8/24/2022</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on the textbox by the icon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B96DB8AD-BB53-4170-92CC-55DB71FD8D17}" type="datetime1">
              <a:rPr lang="en-US" smtClean="0"/>
              <a:t>8/24/2022</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9E7F825-C3C4-4B25-AD92-A7ED11DBBE48}" type="datetime1">
              <a:rPr lang="en-US" noProof="0" smtClean="0"/>
              <a:t>8/24/2022</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three lines</a:t>
            </a:r>
          </a:p>
          <a:p>
            <a:pPr lvl="0"/>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48EB987-B219-4440-887F-EFB01EB97012}" type="datetime1">
              <a:rPr lang="en-US" noProof="0" smtClean="0"/>
              <a:t>8/24/2022</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1114DA8-2EF7-406A-8EF9-4660E7D75AC2}" type="datetime1">
              <a:rPr lang="en-US" noProof="0" smtClean="0"/>
              <a:t>8/24/2022</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BBEA185-F8A4-4156-8018-9FF6AB6889EE}" type="datetime1">
              <a:rPr lang="en-US" noProof="0" smtClean="0"/>
              <a:t>8/24/2022</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5DA75CF-F7A5-4744-910A-896F37807543}" type="datetime1">
              <a:rPr lang="en-US" smtClean="0"/>
              <a:t>8/24/2022</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DDE8192-8626-4B8A-B447-43328AA30DBC}" type="datetime1">
              <a:rPr lang="en-US" noProof="0" smtClean="0"/>
              <a:t>8/24/2022</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34F3822-BC1A-4994-93B6-7B30B2FB8510}" type="datetime1">
              <a:rPr lang="en-US" noProof="0" smtClean="0"/>
              <a:t>8/24/2022</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73B86A1D-88EF-44F0-BA0C-28D153221A39}" type="datetime1">
              <a:rPr lang="en-US" smtClean="0"/>
              <a:t>8/24/2022</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074B51D-8774-4BE2-9789-E9B9915151CA}" type="datetime1">
              <a:rPr lang="en-US" noProof="0" smtClean="0"/>
              <a:t>8/24/2022</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5D30986-A76B-48EF-A258-AFDDED441B41}" type="datetime1">
              <a:rPr lang="en-US" smtClean="0"/>
              <a:t>8/24/2022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6E4FC41-772F-4E50-9165-52DD8A5EAFBD}" type="datetime1">
              <a:rPr lang="en-US" smtClean="0"/>
              <a:t>8/24/2022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DFEC7F5-98A5-48E1-8C30-89CABE37145C}" type="datetime1">
              <a:rPr lang="en-US" smtClean="0"/>
              <a:t>8/24/2022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2D42A07-20F2-4FB9-BAB4-FEB5C4318D85}" type="datetime1">
              <a:rPr lang="en-US" noProof="0" smtClean="0"/>
              <a:t>8/24/2022</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 Start Image bottom ">
    <p:bg>
      <p:bgPr>
        <a:solidFill>
          <a:schemeClr val="bg1"/>
        </a:solidFill>
        <a:effectLst/>
      </p:bgPr>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76000" y="1022400"/>
            <a:ext cx="5367178" cy="887911"/>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75999" y="2242800"/>
            <a:ext cx="5377125" cy="887911"/>
          </a:xfrm>
        </p:spPr>
        <p:txBody>
          <a:bodyPr/>
          <a:lstStyle>
            <a:lvl1pPr marL="0" indent="0">
              <a:lnSpc>
                <a:spcPct val="100000"/>
              </a:lnSpc>
              <a:spcBef>
                <a:spcPts val="0"/>
              </a:spcBef>
              <a:spcAft>
                <a:spcPts val="1000"/>
              </a:spcAft>
              <a:buNone/>
              <a:defRPr sz="1400" spc="40" baseline="0"/>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GB"/>
              <a:t>Click to add text</a:t>
            </a:r>
          </a:p>
        </p:txBody>
      </p:sp>
      <p:grpSp>
        <p:nvGrpSpPr>
          <p:cNvPr id="14" name="Grupp 36">
            <a:extLst>
              <a:ext uri="{FF2B5EF4-FFF2-40B4-BE49-F238E27FC236}">
                <a16:creationId xmlns:a16="http://schemas.microsoft.com/office/drawing/2014/main" id="{3F712A42-435E-5043-A943-E4E2B19528B0}"/>
              </a:ext>
            </a:extLst>
          </p:cNvPr>
          <p:cNvGrpSpPr/>
          <p:nvPr userDrawn="1"/>
        </p:nvGrpSpPr>
        <p:grpSpPr>
          <a:xfrm>
            <a:off x="580243" y="358826"/>
            <a:ext cx="1060858" cy="157184"/>
            <a:chOff x="2940050" y="2740025"/>
            <a:chExt cx="6235699" cy="923925"/>
          </a:xfrm>
          <a:solidFill>
            <a:schemeClr val="accent1"/>
          </a:solidFill>
        </p:grpSpPr>
        <p:sp>
          <p:nvSpPr>
            <p:cNvPr id="15" name="Bild 2">
              <a:extLst>
                <a:ext uri="{FF2B5EF4-FFF2-40B4-BE49-F238E27FC236}">
                  <a16:creationId xmlns:a16="http://schemas.microsoft.com/office/drawing/2014/main" id="{D7269BB1-D3CF-5044-857D-1A0B58A65373}"/>
                </a:ext>
              </a:extLst>
            </p:cNvPr>
            <p:cNvSpPr/>
            <p:nvPr/>
          </p:nvSpPr>
          <p:spPr>
            <a:xfrm>
              <a:off x="5629275" y="2740660"/>
              <a:ext cx="803275" cy="923289"/>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p>
          </p:txBody>
        </p:sp>
        <p:sp>
          <p:nvSpPr>
            <p:cNvPr id="17" name="Bild 2">
              <a:extLst>
                <a:ext uri="{FF2B5EF4-FFF2-40B4-BE49-F238E27FC236}">
                  <a16:creationId xmlns:a16="http://schemas.microsoft.com/office/drawing/2014/main" id="{5EEAC040-EA0D-5A4B-8ADF-21D65E865AB5}"/>
                </a:ext>
              </a:extLst>
            </p:cNvPr>
            <p:cNvSpPr/>
            <p:nvPr/>
          </p:nvSpPr>
          <p:spPr>
            <a:xfrm>
              <a:off x="4629785" y="2740660"/>
              <a:ext cx="920114" cy="923289"/>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p>
          </p:txBody>
        </p:sp>
        <p:sp>
          <p:nvSpPr>
            <p:cNvPr id="18" name="Bild 2">
              <a:extLst>
                <a:ext uri="{FF2B5EF4-FFF2-40B4-BE49-F238E27FC236}">
                  <a16:creationId xmlns:a16="http://schemas.microsoft.com/office/drawing/2014/main" id="{89FCFA60-6CB0-464D-B5BC-5BF7C7E36D0D}"/>
                </a:ext>
              </a:extLst>
            </p:cNvPr>
            <p:cNvSpPr/>
            <p:nvPr/>
          </p:nvSpPr>
          <p:spPr>
            <a:xfrm>
              <a:off x="2940050" y="2740660"/>
              <a:ext cx="786764" cy="923289"/>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p>
          </p:txBody>
        </p:sp>
        <p:sp>
          <p:nvSpPr>
            <p:cNvPr id="19" name="Bild 2">
              <a:extLst>
                <a:ext uri="{FF2B5EF4-FFF2-40B4-BE49-F238E27FC236}">
                  <a16:creationId xmlns:a16="http://schemas.microsoft.com/office/drawing/2014/main" id="{9FE0EB8F-8680-B144-A3E2-EC14C2F2A334}"/>
                </a:ext>
              </a:extLst>
            </p:cNvPr>
            <p:cNvSpPr/>
            <p:nvPr/>
          </p:nvSpPr>
          <p:spPr>
            <a:xfrm>
              <a:off x="3851275" y="2740025"/>
              <a:ext cx="765175" cy="923925"/>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p>
          </p:txBody>
        </p:sp>
        <p:sp>
          <p:nvSpPr>
            <p:cNvPr id="20" name="Bild 2">
              <a:extLst>
                <a:ext uri="{FF2B5EF4-FFF2-40B4-BE49-F238E27FC236}">
                  <a16:creationId xmlns:a16="http://schemas.microsoft.com/office/drawing/2014/main" id="{59A5EA93-292C-1B4C-A6B0-233D749054F3}"/>
                </a:ext>
              </a:extLst>
            </p:cNvPr>
            <p:cNvSpPr/>
            <p:nvPr/>
          </p:nvSpPr>
          <p:spPr>
            <a:xfrm>
              <a:off x="8256270" y="2740660"/>
              <a:ext cx="919479" cy="923289"/>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p>
          </p:txBody>
        </p:sp>
        <p:sp>
          <p:nvSpPr>
            <p:cNvPr id="21" name="Bild 2">
              <a:extLst>
                <a:ext uri="{FF2B5EF4-FFF2-40B4-BE49-F238E27FC236}">
                  <a16:creationId xmlns:a16="http://schemas.microsoft.com/office/drawing/2014/main" id="{DC6A2CCA-5F03-834D-A9B2-43DEF99BAD06}"/>
                </a:ext>
              </a:extLst>
            </p:cNvPr>
            <p:cNvSpPr/>
            <p:nvPr/>
          </p:nvSpPr>
          <p:spPr>
            <a:xfrm>
              <a:off x="6562090" y="2740660"/>
              <a:ext cx="787400" cy="923289"/>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p>
          </p:txBody>
        </p:sp>
        <p:sp>
          <p:nvSpPr>
            <p:cNvPr id="22" name="Bild 2">
              <a:extLst>
                <a:ext uri="{FF2B5EF4-FFF2-40B4-BE49-F238E27FC236}">
                  <a16:creationId xmlns:a16="http://schemas.microsoft.com/office/drawing/2014/main" id="{AF606199-8A73-4C4C-B9D7-DD53934BDA95}"/>
                </a:ext>
              </a:extLst>
            </p:cNvPr>
            <p:cNvSpPr/>
            <p:nvPr/>
          </p:nvSpPr>
          <p:spPr>
            <a:xfrm>
              <a:off x="7477125" y="2740025"/>
              <a:ext cx="765175" cy="923925"/>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p>
          </p:txBody>
        </p:sp>
      </p:grpSp>
      <p:pic>
        <p:nvPicPr>
          <p:cNvPr id="16" name="Bild 5">
            <a:extLst>
              <a:ext uri="{FF2B5EF4-FFF2-40B4-BE49-F238E27FC236}">
                <a16:creationId xmlns:a16="http://schemas.microsoft.com/office/drawing/2014/main" id="{28E75F0E-4B2E-8B47-9C7C-74605E350B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73835" y="-22141"/>
            <a:ext cx="6141611" cy="3460051"/>
          </a:xfrm>
          <a:prstGeom prst="rect">
            <a:avLst/>
          </a:prstGeom>
        </p:spPr>
      </p:pic>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GB"/>
          </a:p>
          <a:p>
            <a:r>
              <a:rPr lang="en-GB"/>
              <a:t>Click on the icon to add an image</a:t>
            </a:r>
          </a:p>
        </p:txBody>
      </p:sp>
    </p:spTree>
    <p:extLst>
      <p:ext uri="{BB962C8B-B14F-4D97-AF65-F5344CB8AC3E}">
        <p14:creationId xmlns:p14="http://schemas.microsoft.com/office/powerpoint/2010/main" val="121939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 Agenda Two Columns">
    <p:bg>
      <p:bgPr>
        <a:solidFill>
          <a:schemeClr val="bg1"/>
        </a:solidFill>
        <a:effectLst/>
      </p:bgPr>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96CAA0AD-17CA-4E5F-ACA7-0DB3363CD856}" type="datetime1">
              <a:rPr lang="en-US" smtClean="0"/>
              <a:t>8/24/2022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nb-NO"/>
              <a:t>Skanska Norge Hovedpresentasjon - desember 2022</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377279"/>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GB"/>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428838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CFEB08BC-D8FC-4408-A443-8631EE91C7E2}" type="datetime1">
              <a:rPr lang="en-US" smtClean="0"/>
              <a:t>8/24/2022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nb-NO"/>
              <a:t>Skanska Norge Hovedpresentasjon - desember 2022</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697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17BD29A3-0D12-453C-B8F0-B835375B83F9}" type="datetime1">
              <a:rPr lang="en-US" smtClean="0"/>
              <a:t>8/24/2022</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nb-NO"/>
              <a:t>Skanska Norge Hovedpresentasjon - desember 2022</a:t>
            </a:r>
            <a:endParaRPr lang="en-US"/>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7903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 Text Three Flowing Columns">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A75E0F44-43E0-4A63-AB7D-A333684DDFED}" type="datetime1">
              <a:rPr lang="sv-SE" smtClean="0"/>
              <a:t>2022-08-24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dirty="0"/>
              <a:t>Click to add a headline of maximum three lines</a:t>
            </a:r>
          </a:p>
          <a:p>
            <a:pPr lvl="0"/>
            <a:endParaRPr lang="en-GB"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p>
            <a:pPr lvl="0"/>
            <a:r>
              <a:rPr lang="en-GB" noProof="0" dirty="0"/>
              <a:t>Click to add body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3340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8C1A2DA-1386-4FBD-88E1-33B08792EFBD}" type="datetime1">
              <a:rPr lang="en-US" noProof="0" smtClean="0"/>
              <a:t>8/24/2022</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dirty="0"/>
              <a:t>Click to add a headline </a:t>
            </a:r>
            <a:br>
              <a:rPr lang="en-GB" dirty="0"/>
            </a:br>
            <a:r>
              <a:rPr lang="en-GB" dirty="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dirty="0"/>
              <a:t>Click to add name </a:t>
            </a:r>
            <a:br>
              <a:rPr lang="en-GB" dirty="0"/>
            </a:br>
            <a:r>
              <a:rPr lang="en-GB" dirty="0"/>
              <a:t>Title, Business Unit</a:t>
            </a:r>
          </a:p>
          <a:p>
            <a:pPr lvl="0"/>
            <a:r>
              <a:rPr lang="en-GB" dirty="0"/>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6ACE0C8D-D801-4ECB-9A53-3759611A91E8}" type="datetime1">
              <a:rPr lang="sv-SE" smtClean="0"/>
              <a:t>2022-08-24</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dirty="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dirty="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dirty="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dirty="0">
                <a:solidFill>
                  <a:schemeClr val="tx1">
                    <a:lumMod val="65000"/>
                    <a:lumOff val="35000"/>
                  </a:schemeClr>
                </a:solidFill>
                <a:latin typeface="Arial" panose="020B0604020202020204" pitchFamily="34" charset="0"/>
                <a:cs typeface="Arial" panose="020B0604020202020204" pitchFamily="34" charset="0"/>
              </a:rPr>
              <a:t> – </a:t>
            </a:r>
            <a:r>
              <a:rPr lang="en-GB" sz="900" b="1" baseline="0" dirty="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2635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0DC62C2-0558-47F1-ACB6-BAA203031C5C}" type="datetime1">
              <a:rPr lang="en-US" noProof="0" smtClean="0"/>
              <a:t>8/24/2022</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B1D7F04-3E3F-4406-BF0B-93A6C562E6CA}" type="datetime1">
              <a:rPr lang="en-US" smtClean="0"/>
              <a:t>8/24/2022</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2038727-D203-437E-B0B3-3BFE36F802C5}" type="datetime1">
              <a:rPr lang="en-US" smtClean="0"/>
              <a:t>8/24/2022</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26E5C5-2FBE-47AD-B16B-677B86836849}" type="datetime1">
              <a:rPr lang="en-US" smtClean="0"/>
              <a:t>8/24/2022</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5A47EA3-C6BC-4457-BFFB-93D879BE877B}" type="datetime1">
              <a:rPr lang="en-US" smtClean="0"/>
              <a:t>8/24/2022</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6361300-673D-4ECA-B5C4-FD82A3878F2D}" type="datetime1">
              <a:rPr lang="en-US" smtClean="0"/>
              <a:t>8/24/2022</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ECF4DA4-6AA4-4962-9892-7BFC8EA316FD}" type="datetime1">
              <a:rPr lang="en-US" noProof="0" smtClean="0"/>
              <a:t>8/24/2022</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F46878A-C263-4B63-B805-3EC3D9644F33}" type="datetime1">
              <a:rPr lang="en-US" noProof="0" smtClean="0"/>
              <a:t>8/24/2022</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9FF92D3-9C95-4B63-8998-12F8A23060D9}" type="datetime1">
              <a:rPr lang="en-US" noProof="0" smtClean="0"/>
              <a:t>8/24/2022</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543885A-A6B1-43E1-9E69-E0B3BC196C46}" type="datetime1">
              <a:rPr lang="en-US" noProof="0" smtClean="0"/>
              <a:t>8/24/2022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79D996E-9F83-47A4-AED5-C79AD9B1FD72}" type="datetime1">
              <a:rPr lang="en-US" noProof="0" smtClean="0"/>
              <a:t>8/24/2022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AF9F65D-6A9A-4DE5-B67F-26C5E5271BBE}" type="datetime1">
              <a:rPr lang="en-US" noProof="0" smtClean="0"/>
              <a:t>8/24/2022</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310E96F-9762-4F2E-BDC0-65E4EEB50FEA}" type="datetime1">
              <a:rPr lang="en-US" noProof="0" smtClean="0"/>
              <a:t>8/24/2022</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271D2D8-A244-4685-BD7E-0AAB22BE3402}" type="datetime1">
              <a:rPr lang="en-US" noProof="0" smtClean="0"/>
              <a:t>8/24/2022</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25934E-E312-4FEB-8FEC-5846106CABE8}" type="datetime1">
              <a:rPr lang="en-US" noProof="0" smtClean="0"/>
              <a:t>8/24/2022</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9718E2-E249-4D63-8A04-638337EC4851}" type="datetime1">
              <a:rPr lang="en-US" noProof="0" smtClean="0"/>
              <a:t>8/24/2022</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FECC141-FDFE-4A96-9B55-48D7837BC953}" type="datetime1">
              <a:rPr lang="en-US" noProof="0" smtClean="0"/>
              <a:t>8/24/2022</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en-US" noProof="0"/>
              <a:t>Click to add a headline </a:t>
            </a:r>
            <a:br>
              <a:rPr lang="en-US" noProof="0"/>
            </a:br>
            <a:r>
              <a:rPr lang="en-US" noProof="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EF63D07F-5684-4870-B950-F2749923E473}" type="datetime1">
              <a:rPr lang="en-US" smtClean="0"/>
              <a:t>8/24/2022</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EC80622-8BC1-4C27-9D12-B7493C7D77F0}" type="datetime1">
              <a:rPr lang="en-US" noProof="0" smtClean="0"/>
              <a:t>8/24/2022</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99AA666-5C74-441C-8582-F28471F3BFEE}" type="datetime1">
              <a:rPr lang="en-US" smtClean="0"/>
              <a:t>8/24/2022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FABF97-643D-4B49-A48F-8CEAF6D7CD00}" type="datetime1">
              <a:rPr lang="en-US" noProof="0" smtClean="0"/>
              <a:t>8/24/2022</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4" r:id="rId45"/>
    <p:sldLayoutId id="2147483735" r:id="rId46"/>
    <p:sldLayoutId id="2147483739" r:id="rId47"/>
    <p:sldLayoutId id="2147483744" r:id="rId48"/>
    <p:sldLayoutId id="2147483746" r:id="rId49"/>
    <p:sldLayoutId id="2147483747" r:id="rId50"/>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BF6A5988-F73E-4929-B37B-9CD398E0EBBC}" type="datetime1">
              <a:rPr lang="en-US" smtClean="0"/>
              <a:t>8/24/2022</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a:t>Skanska Norge Hovedpresentasjon - desember 2022</a:t>
            </a:r>
            <a:endParaRPr lang="en-US"/>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16C4C-1C54-4E30-AF9A-42C238450DE2}"/>
              </a:ext>
            </a:extLst>
          </p:cNvPr>
          <p:cNvSpPr>
            <a:spLocks noGrp="1"/>
          </p:cNvSpPr>
          <p:nvPr>
            <p:ph type="body" sz="quarter" idx="14"/>
          </p:nvPr>
        </p:nvSpPr>
        <p:spPr>
          <a:xfrm>
            <a:off x="528375" y="1177181"/>
            <a:ext cx="5923795" cy="1804692"/>
          </a:xfrm>
        </p:spPr>
        <p:txBody>
          <a:bodyPr/>
          <a:lstStyle/>
          <a:p>
            <a:r>
              <a:rPr lang="nb-NO" sz="6000" dirty="0">
                <a:latin typeface="Shape Sans"/>
              </a:rPr>
              <a:t>Dette er </a:t>
            </a:r>
            <a:br>
              <a:rPr lang="nb-NO" sz="6000" dirty="0">
                <a:latin typeface="Shape Sans"/>
              </a:rPr>
            </a:br>
            <a:r>
              <a:rPr lang="nb-NO" sz="6000" b="1" dirty="0">
                <a:latin typeface="Shape Sans"/>
              </a:rPr>
              <a:t>Skanska Norge</a:t>
            </a:r>
            <a:r>
              <a:rPr lang="nb-NO" b="1" dirty="0">
                <a:latin typeface="Shape Sans"/>
              </a:rPr>
              <a:t> </a:t>
            </a:r>
          </a:p>
        </p:txBody>
      </p:sp>
      <p:pic>
        <p:nvPicPr>
          <p:cNvPr id="5" name="Picture Placeholder 4">
            <a:extLst>
              <a:ext uri="{FF2B5EF4-FFF2-40B4-BE49-F238E27FC236}">
                <a16:creationId xmlns:a16="http://schemas.microsoft.com/office/drawing/2014/main" id="{507C0C3F-148C-4C59-91E6-7D9E7F583836}"/>
              </a:ext>
            </a:extLst>
          </p:cNvPr>
          <p:cNvPicPr>
            <a:picLocks noGrp="1" noChangeAspect="1"/>
          </p:cNvPicPr>
          <p:nvPr>
            <p:ph type="pic" sz="quarter" idx="13"/>
          </p:nvPr>
        </p:nvPicPr>
        <p:blipFill rotWithShape="1">
          <a:blip r:embed="rId2"/>
          <a:srcRect t="35938" b="35938"/>
          <a:stretch/>
        </p:blipFill>
        <p:spPr/>
      </p:pic>
    </p:spTree>
    <p:extLst>
      <p:ext uri="{BB962C8B-B14F-4D97-AF65-F5344CB8AC3E}">
        <p14:creationId xmlns:p14="http://schemas.microsoft.com/office/powerpoint/2010/main" val="174908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sky, water, nature&#10;&#10;Description automatically generated">
            <a:extLst>
              <a:ext uri="{FF2B5EF4-FFF2-40B4-BE49-F238E27FC236}">
                <a16:creationId xmlns:a16="http://schemas.microsoft.com/office/drawing/2014/main" id="{BF918C6A-0ED7-4AE9-99D7-4E89B9E8616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390" r="8390"/>
          <a:stretch>
            <a:fillRect/>
          </a:stretch>
        </p:blipFill>
        <p:spPr>
          <a:xfrm>
            <a:off x="2" y="2"/>
            <a:ext cx="12191998" cy="6857998"/>
          </a:xfrm>
        </p:spPr>
      </p:pic>
      <p:grpSp>
        <p:nvGrpSpPr>
          <p:cNvPr id="33" name="Gruppe 24">
            <a:extLst>
              <a:ext uri="{FF2B5EF4-FFF2-40B4-BE49-F238E27FC236}">
                <a16:creationId xmlns:a16="http://schemas.microsoft.com/office/drawing/2014/main" id="{AB53DE6B-F31B-4A6D-8EE0-9FD89FA7DFB8}"/>
              </a:ext>
            </a:extLst>
          </p:cNvPr>
          <p:cNvGrpSpPr/>
          <p:nvPr/>
        </p:nvGrpSpPr>
        <p:grpSpPr>
          <a:xfrm>
            <a:off x="1233396" y="1658402"/>
            <a:ext cx="10049670" cy="1770598"/>
            <a:chOff x="1409111" y="4236529"/>
            <a:chExt cx="9370630" cy="1483297"/>
          </a:xfrm>
        </p:grpSpPr>
        <p:grpSp>
          <p:nvGrpSpPr>
            <p:cNvPr id="34" name="Gruppe 23">
              <a:extLst>
                <a:ext uri="{FF2B5EF4-FFF2-40B4-BE49-F238E27FC236}">
                  <a16:creationId xmlns:a16="http://schemas.microsoft.com/office/drawing/2014/main" id="{AB816DA7-318D-46F1-BB83-E70BB952157F}"/>
                </a:ext>
              </a:extLst>
            </p:cNvPr>
            <p:cNvGrpSpPr/>
            <p:nvPr/>
          </p:nvGrpSpPr>
          <p:grpSpPr>
            <a:xfrm>
              <a:off x="1409111" y="4236529"/>
              <a:ext cx="9370630" cy="1483297"/>
              <a:chOff x="1409111" y="4236529"/>
              <a:chExt cx="9370630" cy="1483297"/>
            </a:xfrm>
          </p:grpSpPr>
          <p:sp>
            <p:nvSpPr>
              <p:cNvPr id="36" name="Oval 11">
                <a:extLst>
                  <a:ext uri="{FF2B5EF4-FFF2-40B4-BE49-F238E27FC236}">
                    <a16:creationId xmlns:a16="http://schemas.microsoft.com/office/drawing/2014/main" id="{9A8DB0B0-D158-4372-A2DB-043D7BBF9F8B}"/>
                  </a:ext>
                </a:extLst>
              </p:cNvPr>
              <p:cNvSpPr>
                <a:spLocks noChangeAspect="1"/>
              </p:cNvSpPr>
              <p:nvPr/>
            </p:nvSpPr>
            <p:spPr>
              <a:xfrm>
                <a:off x="1814407" y="4824043"/>
                <a:ext cx="347198" cy="30940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7" name="Oval 11">
                <a:extLst>
                  <a:ext uri="{FF2B5EF4-FFF2-40B4-BE49-F238E27FC236}">
                    <a16:creationId xmlns:a16="http://schemas.microsoft.com/office/drawing/2014/main" id="{934847D9-1994-4422-A444-EEA7DE20E027}"/>
                  </a:ext>
                </a:extLst>
              </p:cNvPr>
              <p:cNvSpPr>
                <a:spLocks noChangeAspect="1"/>
              </p:cNvSpPr>
              <p:nvPr/>
            </p:nvSpPr>
            <p:spPr>
              <a:xfrm>
                <a:off x="9293315" y="4650025"/>
                <a:ext cx="673121" cy="59969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8" name="Oval 11">
                <a:extLst>
                  <a:ext uri="{FF2B5EF4-FFF2-40B4-BE49-F238E27FC236}">
                    <a16:creationId xmlns:a16="http://schemas.microsoft.com/office/drawing/2014/main" id="{44B83494-8233-4BB2-AE24-09484118AAAA}"/>
                  </a:ext>
                </a:extLst>
              </p:cNvPr>
              <p:cNvSpPr>
                <a:spLocks noChangeAspect="1"/>
              </p:cNvSpPr>
              <p:nvPr/>
            </p:nvSpPr>
            <p:spPr>
              <a:xfrm>
                <a:off x="5734413" y="4830026"/>
                <a:ext cx="430780" cy="359998"/>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39" name="Rett linje 16">
                <a:extLst>
                  <a:ext uri="{FF2B5EF4-FFF2-40B4-BE49-F238E27FC236}">
                    <a16:creationId xmlns:a16="http://schemas.microsoft.com/office/drawing/2014/main" id="{3A0DA3F0-4DD6-4012-AC4B-0B89C4810C71}"/>
                  </a:ext>
                </a:extLst>
              </p:cNvPr>
              <p:cNvCxnSpPr>
                <a:cxnSpLocks/>
              </p:cNvCxnSpPr>
              <p:nvPr/>
            </p:nvCxnSpPr>
            <p:spPr>
              <a:xfrm>
                <a:off x="2095246" y="4978745"/>
                <a:ext cx="71980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kstSylinder 18">
                <a:extLst>
                  <a:ext uri="{FF2B5EF4-FFF2-40B4-BE49-F238E27FC236}">
                    <a16:creationId xmlns:a16="http://schemas.microsoft.com/office/drawing/2014/main" id="{4FEB58E3-6CFC-4EC8-8173-3686E8DB4BDC}"/>
                  </a:ext>
                </a:extLst>
              </p:cNvPr>
              <p:cNvSpPr txBox="1"/>
              <p:nvPr/>
            </p:nvSpPr>
            <p:spPr>
              <a:xfrm>
                <a:off x="1409111" y="5255200"/>
                <a:ext cx="1157788" cy="206269"/>
              </a:xfrm>
              <a:prstGeom prst="rect">
                <a:avLst/>
              </a:prstGeom>
              <a:noFill/>
            </p:spPr>
            <p:txBody>
              <a:bodyPr wrap="none" tIns="0" rIns="0" bIns="0" rtlCol="0">
                <a:spAutoFit/>
              </a:bodyPr>
              <a:lstStyle/>
              <a:p>
                <a:pPr algn="l"/>
                <a:r>
                  <a:rPr lang="nb-NO" sz="1600" dirty="0">
                    <a:solidFill>
                      <a:schemeClr val="bg1"/>
                    </a:solidFill>
                    <a:latin typeface="Shape Sans" panose="00000500000000000000" pitchFamily="50" charset="0"/>
                  </a:rPr>
                  <a:t>Referanseår </a:t>
                </a:r>
              </a:p>
            </p:txBody>
          </p:sp>
          <p:sp>
            <p:nvSpPr>
              <p:cNvPr id="41" name="TekstSylinder 19">
                <a:extLst>
                  <a:ext uri="{FF2B5EF4-FFF2-40B4-BE49-F238E27FC236}">
                    <a16:creationId xmlns:a16="http://schemas.microsoft.com/office/drawing/2014/main" id="{DEA72567-AC86-4471-B5ED-052385DC5569}"/>
                  </a:ext>
                </a:extLst>
              </p:cNvPr>
              <p:cNvSpPr txBox="1"/>
              <p:nvPr/>
            </p:nvSpPr>
            <p:spPr>
              <a:xfrm>
                <a:off x="4418453" y="5255200"/>
                <a:ext cx="3030635" cy="413891"/>
              </a:xfrm>
              <a:prstGeom prst="rect">
                <a:avLst/>
              </a:prstGeom>
              <a:noFill/>
            </p:spPr>
            <p:txBody>
              <a:bodyPr wrap="none" tIns="0" rIns="0" bIns="0" rtlCol="0">
                <a:spAutoFit/>
              </a:bodyPr>
              <a:lstStyle/>
              <a:p>
                <a:pPr algn="ctr"/>
                <a:r>
                  <a:rPr lang="nb-NO" sz="1600" dirty="0">
                    <a:solidFill>
                      <a:schemeClr val="bg2"/>
                    </a:solidFill>
                    <a:latin typeface="Shape Sans" panose="00000500000000000000" pitchFamily="50" charset="0"/>
                  </a:rPr>
                  <a:t>Innen 2030 skal vi redusere </a:t>
                </a:r>
                <a:br>
                  <a:rPr lang="nb-NO" sz="1600" dirty="0">
                    <a:solidFill>
                      <a:schemeClr val="bg2"/>
                    </a:solidFill>
                    <a:latin typeface="Shape Sans" panose="00000500000000000000" pitchFamily="50" charset="0"/>
                  </a:rPr>
                </a:br>
                <a:r>
                  <a:rPr lang="nb-NO" sz="1600" dirty="0">
                    <a:solidFill>
                      <a:schemeClr val="bg2"/>
                    </a:solidFill>
                    <a:latin typeface="Shape Sans" panose="00000500000000000000" pitchFamily="50" charset="0"/>
                  </a:rPr>
                  <a:t>klimagassutslippene våre med 70%</a:t>
                </a:r>
              </a:p>
            </p:txBody>
          </p:sp>
          <p:sp>
            <p:nvSpPr>
              <p:cNvPr id="42" name="TekstSylinder 20">
                <a:extLst>
                  <a:ext uri="{FF2B5EF4-FFF2-40B4-BE49-F238E27FC236}">
                    <a16:creationId xmlns:a16="http://schemas.microsoft.com/office/drawing/2014/main" id="{8D2F5F51-FA34-4A46-B327-46DE0C9676A0}"/>
                  </a:ext>
                </a:extLst>
              </p:cNvPr>
              <p:cNvSpPr txBox="1"/>
              <p:nvPr/>
            </p:nvSpPr>
            <p:spPr>
              <a:xfrm>
                <a:off x="8480009" y="5307288"/>
                <a:ext cx="2299732" cy="412538"/>
              </a:xfrm>
              <a:prstGeom prst="rect">
                <a:avLst/>
              </a:prstGeom>
              <a:noFill/>
            </p:spPr>
            <p:txBody>
              <a:bodyPr wrap="none" tIns="0" rIns="0" bIns="0" rtlCol="0">
                <a:spAutoFit/>
              </a:bodyPr>
              <a:lstStyle/>
              <a:p>
                <a:pPr algn="ctr"/>
                <a:r>
                  <a:rPr lang="nb-NO" sz="1600" dirty="0">
                    <a:solidFill>
                      <a:schemeClr val="bg2"/>
                    </a:solidFill>
                    <a:latin typeface="Shape Sans" panose="00000500000000000000" pitchFamily="50" charset="0"/>
                  </a:rPr>
                  <a:t>Vi skal være klimanøytrale </a:t>
                </a:r>
              </a:p>
              <a:p>
                <a:pPr algn="ctr"/>
                <a:r>
                  <a:rPr lang="nb-NO" sz="1600" dirty="0">
                    <a:solidFill>
                      <a:schemeClr val="bg2"/>
                    </a:solidFill>
                    <a:latin typeface="Shape Sans" panose="00000500000000000000" pitchFamily="50" charset="0"/>
                  </a:rPr>
                  <a:t>innen 2045</a:t>
                </a:r>
              </a:p>
            </p:txBody>
          </p:sp>
          <p:sp>
            <p:nvSpPr>
              <p:cNvPr id="43" name="TekstSylinder 21">
                <a:extLst>
                  <a:ext uri="{FF2B5EF4-FFF2-40B4-BE49-F238E27FC236}">
                    <a16:creationId xmlns:a16="http://schemas.microsoft.com/office/drawing/2014/main" id="{5D3BBE64-EB67-42D3-993E-B8FA8DFD5393}"/>
                  </a:ext>
                </a:extLst>
              </p:cNvPr>
              <p:cNvSpPr txBox="1"/>
              <p:nvPr/>
            </p:nvSpPr>
            <p:spPr>
              <a:xfrm>
                <a:off x="9260237" y="4236529"/>
                <a:ext cx="739275" cy="309403"/>
              </a:xfrm>
              <a:prstGeom prst="rect">
                <a:avLst/>
              </a:prstGeom>
              <a:noFill/>
            </p:spPr>
            <p:txBody>
              <a:bodyPr wrap="none" tIns="0" rIns="0" bIns="0" rtlCol="0">
                <a:spAutoFit/>
              </a:bodyPr>
              <a:lstStyle/>
              <a:p>
                <a:pPr algn="l"/>
                <a:r>
                  <a:rPr lang="nb-NO" sz="2400" dirty="0">
                    <a:solidFill>
                      <a:schemeClr val="bg1"/>
                    </a:solidFill>
                    <a:latin typeface="Shape Sans" panose="00000500000000000000" pitchFamily="50" charset="0"/>
                  </a:rPr>
                  <a:t>2045</a:t>
                </a:r>
              </a:p>
            </p:txBody>
          </p:sp>
        </p:grpSp>
        <p:sp>
          <p:nvSpPr>
            <p:cNvPr id="35" name="TekstSylinder 22">
              <a:extLst>
                <a:ext uri="{FF2B5EF4-FFF2-40B4-BE49-F238E27FC236}">
                  <a16:creationId xmlns:a16="http://schemas.microsoft.com/office/drawing/2014/main" id="{B3A0D3DF-D4B5-46ED-89D5-2F51D755064F}"/>
                </a:ext>
              </a:extLst>
            </p:cNvPr>
            <p:cNvSpPr txBox="1"/>
            <p:nvPr/>
          </p:nvSpPr>
          <p:spPr>
            <a:xfrm>
              <a:off x="5560396" y="4408202"/>
              <a:ext cx="746747" cy="309403"/>
            </a:xfrm>
            <a:prstGeom prst="rect">
              <a:avLst/>
            </a:prstGeom>
            <a:noFill/>
          </p:spPr>
          <p:txBody>
            <a:bodyPr wrap="none" tIns="0" rIns="0" bIns="0" rtlCol="0">
              <a:spAutoFit/>
            </a:bodyPr>
            <a:lstStyle/>
            <a:p>
              <a:pPr algn="l"/>
              <a:r>
                <a:rPr lang="nb-NO" sz="2400" dirty="0">
                  <a:solidFill>
                    <a:schemeClr val="bg1"/>
                  </a:solidFill>
                  <a:latin typeface="Shape Sans" panose="00000500000000000000" pitchFamily="50" charset="0"/>
                </a:rPr>
                <a:t>2030</a:t>
              </a:r>
            </a:p>
          </p:txBody>
        </p:sp>
      </p:grpSp>
      <p:sp>
        <p:nvSpPr>
          <p:cNvPr id="17" name="Plassholder for tekst 2">
            <a:extLst>
              <a:ext uri="{FF2B5EF4-FFF2-40B4-BE49-F238E27FC236}">
                <a16:creationId xmlns:a16="http://schemas.microsoft.com/office/drawing/2014/main" id="{C10E7DDE-3B19-4F22-A591-38C33DBE0C6D}"/>
              </a:ext>
            </a:extLst>
          </p:cNvPr>
          <p:cNvSpPr txBox="1">
            <a:spLocks/>
          </p:cNvSpPr>
          <p:nvPr/>
        </p:nvSpPr>
        <p:spPr>
          <a:xfrm>
            <a:off x="587239" y="697875"/>
            <a:ext cx="4954025" cy="813149"/>
          </a:xfrm>
          <a:prstGeom prst="rect">
            <a:avLst/>
          </a:prstGeom>
        </p:spPr>
        <p:txBody>
          <a:bodyPr vert="horz" lIns="0" tIns="0" rIns="0" bIns="0" rtlCol="0" anchor="b">
            <a:noAutofit/>
          </a:bodyPr>
          <a:lstStyle>
            <a:lvl1pPr marL="0" indent="0" algn="l" defTabSz="914400" rtl="0" eaLnBrk="1" latinLnBrk="0" hangingPunct="1">
              <a:lnSpc>
                <a:spcPct val="85000"/>
              </a:lnSpc>
              <a:spcBef>
                <a:spcPts val="0"/>
              </a:spcBef>
              <a:spcAft>
                <a:spcPts val="0"/>
              </a:spcAft>
              <a:buFont typeface="Arial" panose="020B0604020202020204" pitchFamily="34" charset="0"/>
              <a:buNone/>
              <a:tabLst/>
              <a:defRPr sz="4200" kern="1200" spc="40" baseline="0">
                <a:solidFill>
                  <a:schemeClr val="accent1"/>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Shape Sans" panose="00000500000000000000" pitchFamily="50" charset="0"/>
              </a:rPr>
              <a:t>Vår klimaambisjon </a:t>
            </a:r>
            <a:r>
              <a:rPr lang="nb-NO" dirty="0">
                <a:solidFill>
                  <a:schemeClr val="bg1"/>
                </a:solidFill>
                <a:effectLst>
                  <a:outerShdw blurRad="38100" dist="38100" dir="2700000" algn="tl">
                    <a:srgbClr val="000000">
                      <a:alpha val="43137"/>
                    </a:srgbClr>
                  </a:outerShdw>
                </a:effectLst>
                <a:latin typeface="Shape Sans" panose="00000500000000000000" pitchFamily="50" charset="0"/>
              </a:rPr>
              <a:t> </a:t>
            </a:r>
          </a:p>
        </p:txBody>
      </p:sp>
      <p:sp>
        <p:nvSpPr>
          <p:cNvPr id="12" name="TekstSylinder 1">
            <a:extLst>
              <a:ext uri="{FF2B5EF4-FFF2-40B4-BE49-F238E27FC236}">
                <a16:creationId xmlns:a16="http://schemas.microsoft.com/office/drawing/2014/main" id="{0A81F31A-3420-415D-82BE-BF4221FFAE92}"/>
              </a:ext>
            </a:extLst>
          </p:cNvPr>
          <p:cNvSpPr txBox="1"/>
          <p:nvPr/>
        </p:nvSpPr>
        <p:spPr>
          <a:xfrm rot="5400000">
            <a:off x="11282355" y="726991"/>
            <a:ext cx="1347098" cy="138499"/>
          </a:xfrm>
          <a:prstGeom prst="rect">
            <a:avLst/>
          </a:prstGeom>
          <a:noFill/>
        </p:spPr>
        <p:txBody>
          <a:bodyPr wrap="square" tIns="0" rIns="0" bIns="0" rtlCol="0">
            <a:spAutoFit/>
          </a:bodyPr>
          <a:lstStyle/>
          <a:p>
            <a:r>
              <a:rPr lang="nb-NO" sz="900" dirty="0">
                <a:solidFill>
                  <a:schemeClr val="bg1"/>
                </a:solidFill>
                <a:latin typeface="Shape Sans Display" panose="00000900000000000000" pitchFamily="50" charset="0"/>
              </a:rPr>
              <a:t>Powerhouse Brattørkaia </a:t>
            </a:r>
          </a:p>
        </p:txBody>
      </p:sp>
      <p:sp>
        <p:nvSpPr>
          <p:cNvPr id="16" name="TekstSylinder 22">
            <a:extLst>
              <a:ext uri="{FF2B5EF4-FFF2-40B4-BE49-F238E27FC236}">
                <a16:creationId xmlns:a16="http://schemas.microsoft.com/office/drawing/2014/main" id="{2368FF62-AE96-E4CF-27A7-BA37BA84216E}"/>
              </a:ext>
            </a:extLst>
          </p:cNvPr>
          <p:cNvSpPr txBox="1"/>
          <p:nvPr/>
        </p:nvSpPr>
        <p:spPr>
          <a:xfrm>
            <a:off x="1506708" y="1911146"/>
            <a:ext cx="695062" cy="338554"/>
          </a:xfrm>
          <a:prstGeom prst="rect">
            <a:avLst/>
          </a:prstGeom>
          <a:noFill/>
        </p:spPr>
        <p:txBody>
          <a:bodyPr wrap="none" tIns="0" rIns="0" bIns="0" rtlCol="0">
            <a:spAutoFit/>
          </a:bodyPr>
          <a:lstStyle/>
          <a:p>
            <a:pPr algn="l"/>
            <a:r>
              <a:rPr lang="nb-NO" sz="2200" dirty="0">
                <a:solidFill>
                  <a:schemeClr val="bg1"/>
                </a:solidFill>
                <a:latin typeface="Shape Sans" panose="00000500000000000000" pitchFamily="50" charset="0"/>
              </a:rPr>
              <a:t>2015</a:t>
            </a:r>
          </a:p>
        </p:txBody>
      </p:sp>
    </p:spTree>
    <p:extLst>
      <p:ext uri="{BB962C8B-B14F-4D97-AF65-F5344CB8AC3E}">
        <p14:creationId xmlns:p14="http://schemas.microsoft.com/office/powerpoint/2010/main" val="36245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7A53E0-E16E-32E5-94C2-D273A21D4A7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0" r="110"/>
          <a:stretch>
            <a:fillRect/>
          </a:stretch>
        </p:blipFill>
        <p:spPr/>
      </p:pic>
      <p:sp>
        <p:nvSpPr>
          <p:cNvPr id="6" name="Plassholder for lysbildenummer 5">
            <a:extLst>
              <a:ext uri="{FF2B5EF4-FFF2-40B4-BE49-F238E27FC236}">
                <a16:creationId xmlns:a16="http://schemas.microsoft.com/office/drawing/2014/main" id="{29A08568-D366-4F91-A374-1B7055CF5E17}"/>
              </a:ext>
            </a:extLst>
          </p:cNvPr>
          <p:cNvSpPr>
            <a:spLocks noGrp="1"/>
          </p:cNvSpPr>
          <p:nvPr>
            <p:ph type="sldNum" sz="quarter" idx="4"/>
          </p:nvPr>
        </p:nvSpPr>
        <p:spPr/>
        <p:txBody>
          <a:bodyPr/>
          <a:lstStyle/>
          <a:p>
            <a:fld id="{EF8DBD5B-30F9-4F9C-AE39-E065C1AC514D}" type="slidenum">
              <a:rPr lang="en-US" noProof="0" smtClean="0"/>
              <a:pPr/>
              <a:t>11</a:t>
            </a:fld>
            <a:endParaRPr lang="en-US" noProof="0"/>
          </a:p>
        </p:txBody>
      </p:sp>
      <p:sp>
        <p:nvSpPr>
          <p:cNvPr id="10" name="Plassholder for tekst 9">
            <a:extLst>
              <a:ext uri="{FF2B5EF4-FFF2-40B4-BE49-F238E27FC236}">
                <a16:creationId xmlns:a16="http://schemas.microsoft.com/office/drawing/2014/main" id="{ACF59DB1-1F29-497E-8B21-6713D933E81B}"/>
              </a:ext>
            </a:extLst>
          </p:cNvPr>
          <p:cNvSpPr>
            <a:spLocks noGrp="1"/>
          </p:cNvSpPr>
          <p:nvPr>
            <p:ph type="body" sz="quarter" idx="15"/>
          </p:nvPr>
        </p:nvSpPr>
        <p:spPr/>
        <p:txBody>
          <a:bodyPr/>
          <a:lstStyle/>
          <a:p>
            <a:r>
              <a:rPr lang="nb-NO" dirty="0"/>
              <a:t>Powerhouse Telemark</a:t>
            </a:r>
          </a:p>
        </p:txBody>
      </p:sp>
      <p:sp>
        <p:nvSpPr>
          <p:cNvPr id="11" name="Text Placeholder 2">
            <a:extLst>
              <a:ext uri="{FF2B5EF4-FFF2-40B4-BE49-F238E27FC236}">
                <a16:creationId xmlns:a16="http://schemas.microsoft.com/office/drawing/2014/main" id="{BCBCE1D5-C599-6390-ABC2-0B31E6B7AD41}"/>
              </a:ext>
            </a:extLst>
          </p:cNvPr>
          <p:cNvSpPr txBox="1">
            <a:spLocks/>
          </p:cNvSpPr>
          <p:nvPr/>
        </p:nvSpPr>
        <p:spPr>
          <a:xfrm>
            <a:off x="557146" y="2455682"/>
            <a:ext cx="8889276" cy="1665136"/>
          </a:xfrm>
          <a:prstGeom prst="rect">
            <a:avLst/>
          </a:prstGeom>
        </p:spPr>
        <p:txBody>
          <a:bodyPr vert="horz" lIns="0" tIns="0" rIns="0" bIns="0" rtlCol="0" anchor="b">
            <a:noAutofit/>
          </a:bodyPr>
          <a:lstStyle>
            <a:lvl1pPr marL="0" indent="0" algn="l" defTabSz="914400" rtl="0" eaLnBrk="1" latinLnBrk="0" hangingPunct="1">
              <a:lnSpc>
                <a:spcPct val="85000"/>
              </a:lnSpc>
              <a:spcBef>
                <a:spcPts val="0"/>
              </a:spcBef>
              <a:spcAft>
                <a:spcPts val="0"/>
              </a:spcAft>
              <a:buFont typeface="Arial" panose="020B0604020202020204" pitchFamily="34" charset="0"/>
              <a:buNone/>
              <a:tabLst/>
              <a:defRPr sz="3600" kern="1200" spc="40" baseline="0">
                <a:solidFill>
                  <a:schemeClr val="bg1"/>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4200" b="1" dirty="0">
                <a:effectLst>
                  <a:outerShdw blurRad="38100" dist="38100" dir="2700000" algn="tl">
                    <a:srgbClr val="000000">
                      <a:alpha val="43137"/>
                    </a:srgbClr>
                  </a:outerShdw>
                </a:effectLst>
                <a:latin typeface="Shape Sans" panose="00000500000000000000" pitchFamily="2" charset="0"/>
              </a:rPr>
              <a:t>Vi utvikler grønne løsninger og har alltid med oss miljøperspektivet </a:t>
            </a:r>
            <a:br>
              <a:rPr lang="nb-NO" sz="4200" b="1" dirty="0">
                <a:effectLst>
                  <a:outerShdw blurRad="38100" dist="38100" dir="2700000" algn="tl">
                    <a:srgbClr val="000000">
                      <a:alpha val="43137"/>
                    </a:srgbClr>
                  </a:outerShdw>
                </a:effectLst>
                <a:latin typeface="Shape Sans" panose="00000500000000000000" pitchFamily="2" charset="0"/>
              </a:rPr>
            </a:br>
            <a:r>
              <a:rPr lang="nb-NO" sz="4200" b="1" dirty="0">
                <a:effectLst>
                  <a:outerShdw blurRad="38100" dist="38100" dir="2700000" algn="tl">
                    <a:srgbClr val="000000">
                      <a:alpha val="43137"/>
                    </a:srgbClr>
                  </a:outerShdw>
                </a:effectLst>
                <a:latin typeface="Shape Sans" panose="00000500000000000000" pitchFamily="2" charset="0"/>
              </a:rPr>
              <a:t>når vi gjennomfører prosjekter</a:t>
            </a:r>
          </a:p>
        </p:txBody>
      </p:sp>
      <p:sp>
        <p:nvSpPr>
          <p:cNvPr id="12" name="TekstSylinder 7">
            <a:extLst>
              <a:ext uri="{FF2B5EF4-FFF2-40B4-BE49-F238E27FC236}">
                <a16:creationId xmlns:a16="http://schemas.microsoft.com/office/drawing/2014/main" id="{A044471A-DB06-3120-4218-F1EAFBB52D97}"/>
              </a:ext>
            </a:extLst>
          </p:cNvPr>
          <p:cNvSpPr txBox="1"/>
          <p:nvPr/>
        </p:nvSpPr>
        <p:spPr>
          <a:xfrm>
            <a:off x="464949" y="4339433"/>
            <a:ext cx="7687160" cy="1938992"/>
          </a:xfrm>
          <a:prstGeom prst="rect">
            <a:avLst/>
          </a:prstGeom>
          <a:noFill/>
        </p:spPr>
        <p:txBody>
          <a:bodyPr wrap="square">
            <a:spAutoFit/>
          </a:bodyPr>
          <a:lstStyle/>
          <a:p>
            <a: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t>Gjennom Powerhouse-samarbeidet har vi realisert noen av verdens grønneste bygg. </a:t>
            </a:r>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1/3 av alle BREEAM-NOR sertifiserte prosjekter er gjennomført av Skanska og vi har en rekke CEEQUAL-sertifiserte anleggsprosjekter i vår portefølje</a:t>
            </a:r>
            <a:r>
              <a:rPr lang="nb-NO" sz="20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278012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B73D351-AC56-E9DF-435E-F34ED24D652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9" name="Plassholder for tekst 8">
            <a:extLst>
              <a:ext uri="{FF2B5EF4-FFF2-40B4-BE49-F238E27FC236}">
                <a16:creationId xmlns:a16="http://schemas.microsoft.com/office/drawing/2014/main" id="{D9807CEE-80E6-4964-8E14-63B4482B5180}"/>
              </a:ext>
            </a:extLst>
          </p:cNvPr>
          <p:cNvSpPr>
            <a:spLocks noGrp="1"/>
          </p:cNvSpPr>
          <p:nvPr>
            <p:ph type="body" sz="quarter" idx="14"/>
          </p:nvPr>
        </p:nvSpPr>
        <p:spPr>
          <a:xfrm>
            <a:off x="443548" y="2485190"/>
            <a:ext cx="8474821" cy="1887621"/>
          </a:xfrm>
        </p:spPr>
        <p:txBody>
          <a:bodyPr/>
          <a:lstStyle/>
          <a:p>
            <a:r>
              <a:rPr lang="nb-NO" sz="4200" b="1" dirty="0">
                <a:effectLst>
                  <a:outerShdw blurRad="38100" dist="38100" dir="2700000" algn="tl">
                    <a:srgbClr val="000000">
                      <a:alpha val="43137"/>
                    </a:srgbClr>
                  </a:outerShdw>
                </a:effectLst>
                <a:latin typeface="Shape Sans" panose="00000500000000000000" pitchFamily="50" charset="0"/>
              </a:rPr>
              <a:t>Alle som jobber på våre </a:t>
            </a:r>
            <a:br>
              <a:rPr lang="nb-NO" sz="4200" b="1" dirty="0">
                <a:effectLst>
                  <a:outerShdw blurRad="38100" dist="38100" dir="2700000" algn="tl">
                    <a:srgbClr val="000000">
                      <a:alpha val="43137"/>
                    </a:srgbClr>
                  </a:outerShdw>
                </a:effectLst>
                <a:latin typeface="Shape Sans" panose="00000500000000000000" pitchFamily="50" charset="0"/>
              </a:rPr>
            </a:br>
            <a:r>
              <a:rPr lang="nb-NO" sz="4200" b="1" dirty="0">
                <a:effectLst>
                  <a:outerShdw blurRad="38100" dist="38100" dir="2700000" algn="tl">
                    <a:srgbClr val="000000">
                      <a:alpha val="43137"/>
                    </a:srgbClr>
                  </a:outerShdw>
                </a:effectLst>
                <a:latin typeface="Shape Sans" panose="00000500000000000000" pitchFamily="50" charset="0"/>
              </a:rPr>
              <a:t>prosjekter skal komme </a:t>
            </a:r>
            <a:br>
              <a:rPr lang="nb-NO" sz="4200" b="1" dirty="0">
                <a:effectLst>
                  <a:outerShdw blurRad="38100" dist="38100" dir="2700000" algn="tl">
                    <a:srgbClr val="000000">
                      <a:alpha val="43137"/>
                    </a:srgbClr>
                  </a:outerShdw>
                </a:effectLst>
                <a:latin typeface="Shape Sans" panose="00000500000000000000" pitchFamily="50" charset="0"/>
              </a:rPr>
            </a:br>
            <a:r>
              <a:rPr lang="nb-NO" sz="4200" b="1" dirty="0">
                <a:effectLst>
                  <a:outerShdw blurRad="38100" dist="38100" dir="2700000" algn="tl">
                    <a:srgbClr val="000000">
                      <a:alpha val="43137"/>
                    </a:srgbClr>
                  </a:outerShdw>
                </a:effectLst>
                <a:latin typeface="Shape Sans" panose="00000500000000000000" pitchFamily="50" charset="0"/>
              </a:rPr>
              <a:t>hjem hele.</a:t>
            </a:r>
            <a:endParaRPr lang="nb-NO" sz="4200" b="1" dirty="0">
              <a:solidFill>
                <a:srgbClr val="293E6B"/>
              </a:solidFill>
              <a:effectLst>
                <a:outerShdw blurRad="38100" dist="38100" dir="2700000" algn="tl">
                  <a:srgbClr val="000000">
                    <a:alpha val="43137"/>
                  </a:srgbClr>
                </a:outerShdw>
              </a:effectLst>
              <a:latin typeface="Shape Sans" panose="00000500000000000000" pitchFamily="50" charset="0"/>
            </a:endParaRPr>
          </a:p>
          <a:p>
            <a:endParaRPr lang="nb-NO" dirty="0"/>
          </a:p>
        </p:txBody>
      </p:sp>
      <p:sp>
        <p:nvSpPr>
          <p:cNvPr id="6" name="Plassholder for lysbildenummer 5">
            <a:extLst>
              <a:ext uri="{FF2B5EF4-FFF2-40B4-BE49-F238E27FC236}">
                <a16:creationId xmlns:a16="http://schemas.microsoft.com/office/drawing/2014/main" id="{29A08568-D366-4F91-A374-1B7055CF5E17}"/>
              </a:ext>
            </a:extLst>
          </p:cNvPr>
          <p:cNvSpPr>
            <a:spLocks noGrp="1"/>
          </p:cNvSpPr>
          <p:nvPr>
            <p:ph type="sldNum" sz="quarter" idx="4"/>
          </p:nvPr>
        </p:nvSpPr>
        <p:spPr/>
        <p:txBody>
          <a:bodyPr/>
          <a:lstStyle/>
          <a:p>
            <a:fld id="{EF8DBD5B-30F9-4F9C-AE39-E065C1AC514D}" type="slidenum">
              <a:rPr lang="en-US" noProof="0" smtClean="0"/>
              <a:pPr/>
              <a:t>12</a:t>
            </a:fld>
            <a:endParaRPr lang="en-US" noProof="0"/>
          </a:p>
        </p:txBody>
      </p:sp>
      <p:sp>
        <p:nvSpPr>
          <p:cNvPr id="10" name="Plassholder for tekst 9">
            <a:extLst>
              <a:ext uri="{FF2B5EF4-FFF2-40B4-BE49-F238E27FC236}">
                <a16:creationId xmlns:a16="http://schemas.microsoft.com/office/drawing/2014/main" id="{ACF59DB1-1F29-497E-8B21-6713D933E81B}"/>
              </a:ext>
            </a:extLst>
          </p:cNvPr>
          <p:cNvSpPr>
            <a:spLocks noGrp="1"/>
          </p:cNvSpPr>
          <p:nvPr>
            <p:ph type="body" sz="quarter" idx="15"/>
          </p:nvPr>
        </p:nvSpPr>
        <p:spPr/>
        <p:txBody>
          <a:bodyPr/>
          <a:lstStyle/>
          <a:p>
            <a:r>
              <a:rPr lang="nb-NO" dirty="0"/>
              <a:t>Storbylegevakten, Oslo</a:t>
            </a:r>
          </a:p>
        </p:txBody>
      </p:sp>
      <p:sp>
        <p:nvSpPr>
          <p:cNvPr id="23" name="TekstSylinder 22">
            <a:extLst>
              <a:ext uri="{FF2B5EF4-FFF2-40B4-BE49-F238E27FC236}">
                <a16:creationId xmlns:a16="http://schemas.microsoft.com/office/drawing/2014/main" id="{CED31563-8597-4770-B584-4DE33111172D}"/>
              </a:ext>
            </a:extLst>
          </p:cNvPr>
          <p:cNvSpPr txBox="1"/>
          <p:nvPr/>
        </p:nvSpPr>
        <p:spPr>
          <a:xfrm>
            <a:off x="443548" y="4372811"/>
            <a:ext cx="7295607" cy="1569660"/>
          </a:xfrm>
          <a:prstGeom prst="rect">
            <a:avLst/>
          </a:prstGeom>
          <a:noFill/>
        </p:spPr>
        <p:txBody>
          <a:bodyPr wrap="square">
            <a:spAutoFit/>
          </a:bodyPr>
          <a:lstStyle/>
          <a:p>
            <a: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t>Vi arbeider sikkert – eller ikke i det hele tatt. </a:t>
            </a:r>
            <a:b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br>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For å redusere risiko, jobber vi systematisk med </a:t>
            </a:r>
            <a:b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br>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å fjerne, begrense og beskytte oss mot de mest kritiske risikoene vi utsettes for på våre prosjekter.</a:t>
            </a:r>
          </a:p>
        </p:txBody>
      </p:sp>
      <p:sp>
        <p:nvSpPr>
          <p:cNvPr id="24" name="Rektangel 13">
            <a:extLst>
              <a:ext uri="{FF2B5EF4-FFF2-40B4-BE49-F238E27FC236}">
                <a16:creationId xmlns:a16="http://schemas.microsoft.com/office/drawing/2014/main" id="{00DDB67C-BBC5-43E5-ADF1-D8D398443823}"/>
              </a:ext>
            </a:extLst>
          </p:cNvPr>
          <p:cNvSpPr/>
          <p:nvPr/>
        </p:nvSpPr>
        <p:spPr>
          <a:xfrm>
            <a:off x="8597734" y="4568449"/>
            <a:ext cx="3006257" cy="1178384"/>
          </a:xfrm>
          <a:prstGeom prst="rect">
            <a:avLst/>
          </a:prstGeom>
          <a:solidFill>
            <a:srgbClr val="F5871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b="1" dirty="0">
                <a:solidFill>
                  <a:schemeClr val="bg1"/>
                </a:solidFill>
                <a:latin typeface="Shape Sans" panose="00000500000000000000" pitchFamily="50" charset="0"/>
              </a:rPr>
              <a:t>Vår H1-verdi </a:t>
            </a:r>
            <a:br>
              <a:rPr lang="nb-NO" sz="2400" b="1" dirty="0">
                <a:solidFill>
                  <a:schemeClr val="bg1"/>
                </a:solidFill>
                <a:latin typeface="Shape Sans" panose="00000500000000000000" pitchFamily="50" charset="0"/>
              </a:rPr>
            </a:br>
            <a:r>
              <a:rPr lang="nb-NO" sz="2400" b="1" dirty="0">
                <a:solidFill>
                  <a:schemeClr val="bg1"/>
                </a:solidFill>
                <a:latin typeface="Shape Sans" panose="00000500000000000000" pitchFamily="50" charset="0"/>
              </a:rPr>
              <a:t>i 2021: </a:t>
            </a:r>
            <a:r>
              <a:rPr lang="nb-NO" sz="2400" dirty="0">
                <a:solidFill>
                  <a:schemeClr val="bg1"/>
                </a:solidFill>
                <a:latin typeface="Shape Sans" panose="00000500000000000000" pitchFamily="50" charset="0"/>
              </a:rPr>
              <a:t>0,85 </a:t>
            </a:r>
            <a:endParaRPr lang="nb-NO" sz="2400" dirty="0">
              <a:solidFill>
                <a:schemeClr val="bg1"/>
              </a:solidFill>
              <a:latin typeface="Shape Sans" panose="00000500000000000000" pitchFamily="50" charset="0"/>
              <a:cs typeface="Arial"/>
            </a:endParaRPr>
          </a:p>
        </p:txBody>
      </p:sp>
    </p:spTree>
    <p:extLst>
      <p:ext uri="{BB962C8B-B14F-4D97-AF65-F5344CB8AC3E}">
        <p14:creationId xmlns:p14="http://schemas.microsoft.com/office/powerpoint/2010/main" val="492999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B353747-B9E7-2BD2-43AD-26854C9A2F3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Plassholder for tekst 2">
            <a:extLst>
              <a:ext uri="{FF2B5EF4-FFF2-40B4-BE49-F238E27FC236}">
                <a16:creationId xmlns:a16="http://schemas.microsoft.com/office/drawing/2014/main" id="{3BD4CDB2-1261-4A7A-97B9-BF8BF2D27B82}"/>
              </a:ext>
            </a:extLst>
          </p:cNvPr>
          <p:cNvSpPr>
            <a:spLocks noGrp="1"/>
          </p:cNvSpPr>
          <p:nvPr>
            <p:ph type="body" sz="quarter" idx="14"/>
          </p:nvPr>
        </p:nvSpPr>
        <p:spPr>
          <a:xfrm>
            <a:off x="546265" y="2093914"/>
            <a:ext cx="6982691" cy="2259343"/>
          </a:xfrm>
        </p:spPr>
        <p:txBody>
          <a:bodyPr/>
          <a:lstStyle/>
          <a:p>
            <a:pPr marL="0" indent="0">
              <a:buNone/>
            </a:pPr>
            <a:r>
              <a:rPr lang="nb-NO" sz="4200" b="1" dirty="0">
                <a:effectLst>
                  <a:outerShdw blurRad="38100" dist="38100" dir="2700000" algn="tl">
                    <a:srgbClr val="000000">
                      <a:alpha val="43137"/>
                    </a:srgbClr>
                  </a:outerShdw>
                </a:effectLst>
                <a:latin typeface="Shape Sans" panose="00000500000000000000" pitchFamily="50" charset="0"/>
              </a:rPr>
              <a:t>Evnen til å lede og</a:t>
            </a:r>
          </a:p>
          <a:p>
            <a:pPr marL="0" indent="0">
              <a:buNone/>
            </a:pPr>
            <a:r>
              <a:rPr lang="nb-NO" sz="4200" b="1" dirty="0">
                <a:effectLst>
                  <a:outerShdw blurRad="38100" dist="38100" dir="2700000" algn="tl">
                    <a:srgbClr val="000000">
                      <a:alpha val="43137"/>
                    </a:srgbClr>
                  </a:outerShdw>
                </a:effectLst>
                <a:latin typeface="Shape Sans" panose="00000500000000000000" pitchFamily="50" charset="0"/>
              </a:rPr>
              <a:t>gjennomføre prosjekter </a:t>
            </a:r>
            <a:br>
              <a:rPr lang="nb-NO" sz="4200" b="1" dirty="0">
                <a:effectLst>
                  <a:outerShdw blurRad="38100" dist="38100" dir="2700000" algn="tl">
                    <a:srgbClr val="000000">
                      <a:alpha val="43137"/>
                    </a:srgbClr>
                  </a:outerShdw>
                </a:effectLst>
                <a:latin typeface="Shape Sans" panose="00000500000000000000" pitchFamily="50" charset="0"/>
              </a:rPr>
            </a:br>
            <a:r>
              <a:rPr lang="nb-NO" sz="4200" b="1" dirty="0">
                <a:effectLst>
                  <a:outerShdw blurRad="38100" dist="38100" dir="2700000" algn="tl">
                    <a:srgbClr val="000000">
                      <a:alpha val="43137"/>
                    </a:srgbClr>
                  </a:outerShdw>
                </a:effectLst>
                <a:latin typeface="Shape Sans" panose="00000500000000000000" pitchFamily="50" charset="0"/>
              </a:rPr>
              <a:t>er vår kjernekompetanse</a:t>
            </a:r>
          </a:p>
        </p:txBody>
      </p:sp>
      <p:sp>
        <p:nvSpPr>
          <p:cNvPr id="6" name="Plassholder for lysbildenummer 5">
            <a:extLst>
              <a:ext uri="{FF2B5EF4-FFF2-40B4-BE49-F238E27FC236}">
                <a16:creationId xmlns:a16="http://schemas.microsoft.com/office/drawing/2014/main" id="{A0775ED9-3275-493E-B73C-3E9632AA4DE7}"/>
              </a:ext>
            </a:extLst>
          </p:cNvPr>
          <p:cNvSpPr>
            <a:spLocks noGrp="1"/>
          </p:cNvSpPr>
          <p:nvPr>
            <p:ph type="sldNum" sz="quarter" idx="4"/>
          </p:nvPr>
        </p:nvSpPr>
        <p:spPr/>
        <p:txBody>
          <a:bodyPr/>
          <a:lstStyle/>
          <a:p>
            <a:fld id="{EF8DBD5B-30F9-4F9C-AE39-E065C1AC514D}" type="slidenum">
              <a:rPr lang="en-US" smtClean="0"/>
              <a:pPr/>
              <a:t>13</a:t>
            </a:fld>
            <a:endParaRPr lang="en-US"/>
          </a:p>
        </p:txBody>
      </p:sp>
      <p:sp>
        <p:nvSpPr>
          <p:cNvPr id="7" name="Plassholder for tekst 6">
            <a:extLst>
              <a:ext uri="{FF2B5EF4-FFF2-40B4-BE49-F238E27FC236}">
                <a16:creationId xmlns:a16="http://schemas.microsoft.com/office/drawing/2014/main" id="{19F95ACA-8C17-4540-9D6B-72DB3463E69B}"/>
              </a:ext>
            </a:extLst>
          </p:cNvPr>
          <p:cNvSpPr>
            <a:spLocks noGrp="1"/>
          </p:cNvSpPr>
          <p:nvPr>
            <p:ph type="body" sz="quarter" idx="15"/>
          </p:nvPr>
        </p:nvSpPr>
        <p:spPr/>
        <p:txBody>
          <a:bodyPr/>
          <a:lstStyle/>
          <a:p>
            <a:r>
              <a:rPr lang="nb-NO" dirty="0"/>
              <a:t>E16 Åsbygda - Olum</a:t>
            </a:r>
          </a:p>
        </p:txBody>
      </p:sp>
      <p:sp>
        <p:nvSpPr>
          <p:cNvPr id="10" name="TekstSylinder 9">
            <a:extLst>
              <a:ext uri="{FF2B5EF4-FFF2-40B4-BE49-F238E27FC236}">
                <a16:creationId xmlns:a16="http://schemas.microsoft.com/office/drawing/2014/main" id="{095EBC1C-BC8F-42B1-951C-08F6A6AAF735}"/>
              </a:ext>
            </a:extLst>
          </p:cNvPr>
          <p:cNvSpPr txBox="1"/>
          <p:nvPr/>
        </p:nvSpPr>
        <p:spPr>
          <a:xfrm>
            <a:off x="451484" y="4649246"/>
            <a:ext cx="9820671" cy="1569660"/>
          </a:xfrm>
          <a:prstGeom prst="rect">
            <a:avLst/>
          </a:prstGeom>
          <a:noFill/>
        </p:spPr>
        <p:txBody>
          <a:bodyPr wrap="square">
            <a:spAutoFit/>
          </a:bodyPr>
          <a:lstStyle/>
          <a:p>
            <a:pPr marL="6350" indent="0">
              <a:buNone/>
            </a:pPr>
            <a: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t>Ditt prosjekt er i trygge hender hos oss!</a:t>
            </a:r>
          </a:p>
          <a:p>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Alle våre prosjekter gjennomføres etter vår felles prosjektmodell</a:t>
            </a:r>
          </a:p>
          <a:p>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Beste praksis er samlet i vårt styringssystem</a:t>
            </a:r>
          </a:p>
          <a:p>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Vi driver systematisk kompetanseutvikling</a:t>
            </a:r>
          </a:p>
        </p:txBody>
      </p:sp>
    </p:spTree>
    <p:extLst>
      <p:ext uri="{BB962C8B-B14F-4D97-AF65-F5344CB8AC3E}">
        <p14:creationId xmlns:p14="http://schemas.microsoft.com/office/powerpoint/2010/main" val="91530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00C8283-1629-652A-2BBE-3F38B7D70C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Plassholder for tekst 2">
            <a:extLst>
              <a:ext uri="{FF2B5EF4-FFF2-40B4-BE49-F238E27FC236}">
                <a16:creationId xmlns:a16="http://schemas.microsoft.com/office/drawing/2014/main" id="{F750BDEE-2884-4297-8556-01F224F32F6D}"/>
              </a:ext>
            </a:extLst>
          </p:cNvPr>
          <p:cNvSpPr>
            <a:spLocks noGrp="1"/>
          </p:cNvSpPr>
          <p:nvPr>
            <p:ph type="body" sz="quarter" idx="14"/>
          </p:nvPr>
        </p:nvSpPr>
        <p:spPr>
          <a:xfrm>
            <a:off x="574413" y="1752686"/>
            <a:ext cx="5520000" cy="2727531"/>
          </a:xfrm>
        </p:spPr>
        <p:txBody>
          <a:bodyPr/>
          <a:lstStyle/>
          <a:p>
            <a:r>
              <a:rPr lang="nb-NO" sz="4200" b="1" dirty="0">
                <a:effectLst>
                  <a:outerShdw blurRad="38100" dist="38100" dir="2700000" algn="tl">
                    <a:srgbClr val="000000">
                      <a:alpha val="43137"/>
                    </a:srgbClr>
                  </a:outerShdw>
                </a:effectLst>
                <a:latin typeface="Shape Sans" panose="00000500000000000000" pitchFamily="50" charset="0"/>
              </a:rPr>
              <a:t>Vi brenner for </a:t>
            </a:r>
            <a:br>
              <a:rPr lang="nb-NO" sz="4200" b="1" dirty="0">
                <a:effectLst>
                  <a:outerShdw blurRad="38100" dist="38100" dir="2700000" algn="tl">
                    <a:srgbClr val="000000">
                      <a:alpha val="43137"/>
                    </a:srgbClr>
                  </a:outerShdw>
                </a:effectLst>
                <a:latin typeface="Shape Sans" panose="00000500000000000000" pitchFamily="50" charset="0"/>
              </a:rPr>
            </a:br>
            <a:r>
              <a:rPr lang="nb-NO" sz="4200" b="1" dirty="0">
                <a:effectLst>
                  <a:outerShdw blurRad="38100" dist="38100" dir="2700000" algn="tl">
                    <a:srgbClr val="000000">
                      <a:alpha val="43137"/>
                    </a:srgbClr>
                  </a:outerShdw>
                </a:effectLst>
                <a:latin typeface="Shape Sans" panose="00000500000000000000" pitchFamily="50" charset="0"/>
              </a:rPr>
              <a:t>fagarbeideren!</a:t>
            </a:r>
          </a:p>
        </p:txBody>
      </p:sp>
      <p:sp>
        <p:nvSpPr>
          <p:cNvPr id="6" name="Plassholder for lysbildenummer 5">
            <a:extLst>
              <a:ext uri="{FF2B5EF4-FFF2-40B4-BE49-F238E27FC236}">
                <a16:creationId xmlns:a16="http://schemas.microsoft.com/office/drawing/2014/main" id="{12B6B869-19F2-4E1D-ACC5-1C95B7EE1A9B}"/>
              </a:ext>
            </a:extLst>
          </p:cNvPr>
          <p:cNvSpPr>
            <a:spLocks noGrp="1"/>
          </p:cNvSpPr>
          <p:nvPr>
            <p:ph type="sldNum" sz="quarter" idx="4"/>
          </p:nvPr>
        </p:nvSpPr>
        <p:spPr/>
        <p:txBody>
          <a:bodyPr/>
          <a:lstStyle/>
          <a:p>
            <a:fld id="{EF8DBD5B-30F9-4F9C-AE39-E065C1AC514D}" type="slidenum">
              <a:rPr lang="en-US" smtClean="0"/>
              <a:pPr/>
              <a:t>14</a:t>
            </a:fld>
            <a:endParaRPr lang="en-US"/>
          </a:p>
        </p:txBody>
      </p:sp>
      <p:sp>
        <p:nvSpPr>
          <p:cNvPr id="7" name="Plassholder for tekst 6">
            <a:extLst>
              <a:ext uri="{FF2B5EF4-FFF2-40B4-BE49-F238E27FC236}">
                <a16:creationId xmlns:a16="http://schemas.microsoft.com/office/drawing/2014/main" id="{CEA85415-E869-45CF-B140-D99C50103EC7}"/>
              </a:ext>
            </a:extLst>
          </p:cNvPr>
          <p:cNvSpPr>
            <a:spLocks noGrp="1"/>
          </p:cNvSpPr>
          <p:nvPr>
            <p:ph type="body" sz="quarter" idx="15"/>
          </p:nvPr>
        </p:nvSpPr>
        <p:spPr>
          <a:xfrm rot="5400000">
            <a:off x="10901730" y="803644"/>
            <a:ext cx="2093913" cy="486626"/>
          </a:xfrm>
        </p:spPr>
        <p:txBody>
          <a:bodyPr/>
          <a:lstStyle/>
          <a:p>
            <a:r>
              <a:rPr lang="nb-NO" dirty="0"/>
              <a:t>Nordøyvegen, Ålesund  </a:t>
            </a:r>
          </a:p>
        </p:txBody>
      </p:sp>
      <p:sp>
        <p:nvSpPr>
          <p:cNvPr id="13" name="TekstSylinder 12">
            <a:extLst>
              <a:ext uri="{FF2B5EF4-FFF2-40B4-BE49-F238E27FC236}">
                <a16:creationId xmlns:a16="http://schemas.microsoft.com/office/drawing/2014/main" id="{855F8D56-563B-4394-9DDC-3EF554B84C64}"/>
              </a:ext>
            </a:extLst>
          </p:cNvPr>
          <p:cNvSpPr txBox="1"/>
          <p:nvPr/>
        </p:nvSpPr>
        <p:spPr>
          <a:xfrm>
            <a:off x="574413" y="4898464"/>
            <a:ext cx="8541134" cy="1200329"/>
          </a:xfrm>
          <a:prstGeom prst="rect">
            <a:avLst/>
          </a:prstGeom>
          <a:noFill/>
        </p:spPr>
        <p:txBody>
          <a:bodyPr wrap="square" lIns="91440" tIns="45720" rIns="91440" bIns="45720" anchor="t">
            <a:spAutoFit/>
          </a:bodyPr>
          <a:lstStyle/>
          <a:p>
            <a: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t>Vi baserer vår virksomhet på egne fagarbeidere og </a:t>
            </a:r>
            <a:b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br>
            <a: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t>ønsker å bidra til å utvikle fremtidens håndverkere.</a:t>
            </a:r>
          </a:p>
          <a:p>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Vi har mer enn 2000 egne fagarbeidere og ca. 200 lærlinger. </a:t>
            </a:r>
            <a:endParaRPr lang="nb-NO" sz="2400" dirty="0">
              <a:solidFill>
                <a:schemeClr val="bg1"/>
              </a:solidFill>
              <a:effectLst>
                <a:outerShdw blurRad="38100" dist="38100" dir="2700000" algn="tl">
                  <a:srgbClr val="000000">
                    <a:alpha val="43137"/>
                  </a:srgbClr>
                </a:outerShdw>
              </a:effectLst>
              <a:latin typeface="Shape Sans" panose="00000500000000000000" pitchFamily="50" charset="0"/>
              <a:cs typeface="Arial"/>
            </a:endParaRPr>
          </a:p>
        </p:txBody>
      </p:sp>
    </p:spTree>
    <p:extLst>
      <p:ext uri="{BB962C8B-B14F-4D97-AF65-F5344CB8AC3E}">
        <p14:creationId xmlns:p14="http://schemas.microsoft.com/office/powerpoint/2010/main" val="338464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1D09FAA0-EE7F-46E0-A6F7-C8F4E4D3A8E5}"/>
              </a:ext>
            </a:extLst>
          </p:cNvPr>
          <p:cNvPicPr>
            <a:picLocks noGrp="1" noChangeAspect="1"/>
          </p:cNvPicPr>
          <p:nvPr>
            <p:ph type="pic" sz="quarter" idx="13"/>
          </p:nvPr>
        </p:nvPicPr>
        <p:blipFill>
          <a:blip r:embed="rId2"/>
          <a:srcRect/>
          <a:stretch>
            <a:fillRect/>
          </a:stretch>
        </p:blipFill>
        <p:spPr/>
      </p:pic>
      <p:sp>
        <p:nvSpPr>
          <p:cNvPr id="3" name="Plassholder for tekst 2">
            <a:extLst>
              <a:ext uri="{FF2B5EF4-FFF2-40B4-BE49-F238E27FC236}">
                <a16:creationId xmlns:a16="http://schemas.microsoft.com/office/drawing/2014/main" id="{0A71C66E-8D5A-4B5F-BA5E-50A5E6AC59BF}"/>
              </a:ext>
            </a:extLst>
          </p:cNvPr>
          <p:cNvSpPr>
            <a:spLocks noGrp="1"/>
          </p:cNvSpPr>
          <p:nvPr>
            <p:ph type="body" sz="quarter" idx="14"/>
          </p:nvPr>
        </p:nvSpPr>
        <p:spPr>
          <a:xfrm>
            <a:off x="457201" y="3314281"/>
            <a:ext cx="7921255" cy="1165936"/>
          </a:xfrm>
        </p:spPr>
        <p:txBody>
          <a:bodyPr/>
          <a:lstStyle/>
          <a:p>
            <a:r>
              <a:rPr lang="nb-NO" sz="4200" b="1" dirty="0">
                <a:effectLst>
                  <a:outerShdw blurRad="38100" dist="38100" dir="2700000" algn="tl">
                    <a:srgbClr val="000000">
                      <a:alpha val="43137"/>
                    </a:srgbClr>
                  </a:outerShdw>
                </a:effectLst>
                <a:latin typeface="Shape Sans" panose="00000500000000000000" pitchFamily="50" charset="0"/>
              </a:rPr>
              <a:t>Vår ambisjon er å være ledende i byggenæringen når det kommer til digitalisering</a:t>
            </a:r>
          </a:p>
        </p:txBody>
      </p:sp>
      <p:sp>
        <p:nvSpPr>
          <p:cNvPr id="6" name="Plassholder for lysbildenummer 5">
            <a:extLst>
              <a:ext uri="{FF2B5EF4-FFF2-40B4-BE49-F238E27FC236}">
                <a16:creationId xmlns:a16="http://schemas.microsoft.com/office/drawing/2014/main" id="{997B29DE-5FCF-4525-8942-8F293D81DA73}"/>
              </a:ext>
            </a:extLst>
          </p:cNvPr>
          <p:cNvSpPr>
            <a:spLocks noGrp="1"/>
          </p:cNvSpPr>
          <p:nvPr>
            <p:ph type="sldNum" sz="quarter" idx="4"/>
          </p:nvPr>
        </p:nvSpPr>
        <p:spPr/>
        <p:txBody>
          <a:bodyPr/>
          <a:lstStyle/>
          <a:p>
            <a:fld id="{EF8DBD5B-30F9-4F9C-AE39-E065C1AC514D}" type="slidenum">
              <a:rPr lang="en-US" smtClean="0"/>
              <a:pPr/>
              <a:t>15</a:t>
            </a:fld>
            <a:endParaRPr lang="en-US"/>
          </a:p>
        </p:txBody>
      </p:sp>
      <p:sp>
        <p:nvSpPr>
          <p:cNvPr id="7" name="Plassholder for tekst 6">
            <a:extLst>
              <a:ext uri="{FF2B5EF4-FFF2-40B4-BE49-F238E27FC236}">
                <a16:creationId xmlns:a16="http://schemas.microsoft.com/office/drawing/2014/main" id="{E214A09A-D6B0-4AD8-B7F4-2C8846C2C983}"/>
              </a:ext>
            </a:extLst>
          </p:cNvPr>
          <p:cNvSpPr>
            <a:spLocks noGrp="1"/>
          </p:cNvSpPr>
          <p:nvPr>
            <p:ph type="body" sz="quarter" idx="15"/>
          </p:nvPr>
        </p:nvSpPr>
        <p:spPr/>
        <p:txBody>
          <a:bodyPr/>
          <a:lstStyle/>
          <a:p>
            <a:r>
              <a:rPr lang="nb-NO"/>
              <a:t>Berger Teknologipark</a:t>
            </a:r>
          </a:p>
        </p:txBody>
      </p:sp>
      <p:sp>
        <p:nvSpPr>
          <p:cNvPr id="9" name="TekstSylinder 8">
            <a:extLst>
              <a:ext uri="{FF2B5EF4-FFF2-40B4-BE49-F238E27FC236}">
                <a16:creationId xmlns:a16="http://schemas.microsoft.com/office/drawing/2014/main" id="{2743C358-CD91-4666-AC98-62FF5847DC07}"/>
              </a:ext>
            </a:extLst>
          </p:cNvPr>
          <p:cNvSpPr txBox="1"/>
          <p:nvPr/>
        </p:nvSpPr>
        <p:spPr>
          <a:xfrm>
            <a:off x="457201" y="4888192"/>
            <a:ext cx="8218966" cy="1200329"/>
          </a:xfrm>
          <a:prstGeom prst="rect">
            <a:avLst/>
          </a:prstGeom>
          <a:noFill/>
        </p:spPr>
        <p:txBody>
          <a:bodyPr wrap="square">
            <a:spAutoFit/>
          </a:bodyPr>
          <a:lstStyle/>
          <a:p>
            <a:r>
              <a:rPr lang="nb-NO" sz="2400" b="1" dirty="0">
                <a:solidFill>
                  <a:schemeClr val="bg1"/>
                </a:solidFill>
                <a:effectLst>
                  <a:outerShdw blurRad="38100" dist="38100" dir="2700000" algn="tl">
                    <a:srgbClr val="000000">
                      <a:alpha val="43137"/>
                    </a:srgbClr>
                  </a:outerShdw>
                </a:effectLst>
                <a:latin typeface="Shape Sans" panose="00000500000000000000" pitchFamily="50" charset="0"/>
              </a:rPr>
              <a:t>Vi søker alltid etter å forbedre oss og bruker den nyeste teknologien i næringen. </a:t>
            </a:r>
            <a:r>
              <a:rPr lang="nb-NO" sz="2400" dirty="0">
                <a:solidFill>
                  <a:schemeClr val="bg1"/>
                </a:solidFill>
                <a:effectLst>
                  <a:outerShdw blurRad="38100" dist="38100" dir="2700000" algn="tl">
                    <a:srgbClr val="000000">
                      <a:alpha val="43137"/>
                    </a:srgbClr>
                  </a:outerShdw>
                </a:effectLst>
                <a:latin typeface="Shape Sans" panose="00000500000000000000" pitchFamily="50" charset="0"/>
              </a:rPr>
              <a:t>Alle roller i Skanska har definerte krav til digital kompetanse. </a:t>
            </a:r>
          </a:p>
        </p:txBody>
      </p:sp>
    </p:spTree>
    <p:extLst>
      <p:ext uri="{BB962C8B-B14F-4D97-AF65-F5344CB8AC3E}">
        <p14:creationId xmlns:p14="http://schemas.microsoft.com/office/powerpoint/2010/main" val="3676785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7263B4D-E3F3-B0BB-68B3-7CC8C69B7BA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Plassholder for tekst 2">
            <a:extLst>
              <a:ext uri="{FF2B5EF4-FFF2-40B4-BE49-F238E27FC236}">
                <a16:creationId xmlns:a16="http://schemas.microsoft.com/office/drawing/2014/main" id="{0A1656E3-4E0C-4457-B1F2-2701D2D2BAE6}"/>
              </a:ext>
            </a:extLst>
          </p:cNvPr>
          <p:cNvSpPr>
            <a:spLocks noGrp="1"/>
          </p:cNvSpPr>
          <p:nvPr>
            <p:ph type="body" sz="quarter" idx="14"/>
          </p:nvPr>
        </p:nvSpPr>
        <p:spPr>
          <a:xfrm>
            <a:off x="509652" y="2478606"/>
            <a:ext cx="6974332" cy="1795681"/>
          </a:xfrm>
        </p:spPr>
        <p:txBody>
          <a:bodyPr/>
          <a:lstStyle/>
          <a:p>
            <a:r>
              <a:rPr lang="nb-NO" sz="4200" b="1" dirty="0">
                <a:effectLst>
                  <a:outerShdw blurRad="38100" dist="38100" dir="2700000" algn="tl">
                    <a:srgbClr val="000000">
                      <a:alpha val="43137"/>
                    </a:srgbClr>
                  </a:outerShdw>
                </a:effectLst>
                <a:latin typeface="Shape Sans" panose="00000500000000000000" pitchFamily="50" charset="0"/>
              </a:rPr>
              <a:t>Vi er en pådriver for </a:t>
            </a:r>
            <a:br>
              <a:rPr lang="nb-NO" sz="4200" b="1" dirty="0">
                <a:effectLst>
                  <a:outerShdw blurRad="38100" dist="38100" dir="2700000" algn="tl">
                    <a:srgbClr val="000000">
                      <a:alpha val="43137"/>
                    </a:srgbClr>
                  </a:outerShdw>
                </a:effectLst>
                <a:latin typeface="Shape Sans" panose="00000500000000000000" pitchFamily="50" charset="0"/>
              </a:rPr>
            </a:br>
            <a:r>
              <a:rPr lang="nb-NO" sz="4200" b="1" dirty="0">
                <a:effectLst>
                  <a:outerShdw blurRad="38100" dist="38100" dir="2700000" algn="tl">
                    <a:srgbClr val="000000">
                      <a:alpha val="43137"/>
                    </a:srgbClr>
                  </a:outerShdw>
                </a:effectLst>
                <a:latin typeface="Shape Sans" panose="00000500000000000000" pitchFamily="50" charset="0"/>
              </a:rPr>
              <a:t>like konkurransevilkår og </a:t>
            </a:r>
            <a:br>
              <a:rPr lang="nb-NO" sz="4200" b="1" dirty="0">
                <a:effectLst>
                  <a:outerShdw blurRad="38100" dist="38100" dir="2700000" algn="tl">
                    <a:srgbClr val="000000">
                      <a:alpha val="43137"/>
                    </a:srgbClr>
                  </a:outerShdw>
                </a:effectLst>
                <a:latin typeface="Shape Sans" panose="00000500000000000000" pitchFamily="50" charset="0"/>
              </a:rPr>
            </a:br>
            <a:r>
              <a:rPr lang="nb-NO" sz="4200" b="1" dirty="0">
                <a:effectLst>
                  <a:outerShdw blurRad="38100" dist="38100" dir="2700000" algn="tl">
                    <a:srgbClr val="000000">
                      <a:alpha val="43137"/>
                    </a:srgbClr>
                  </a:outerShdw>
                </a:effectLst>
                <a:latin typeface="Shape Sans" panose="00000500000000000000" pitchFamily="50" charset="0"/>
              </a:rPr>
              <a:t>seriøsitet i byggenæringen</a:t>
            </a:r>
          </a:p>
        </p:txBody>
      </p:sp>
      <p:sp>
        <p:nvSpPr>
          <p:cNvPr id="6" name="Plassholder for lysbildenummer 5">
            <a:extLst>
              <a:ext uri="{FF2B5EF4-FFF2-40B4-BE49-F238E27FC236}">
                <a16:creationId xmlns:a16="http://schemas.microsoft.com/office/drawing/2014/main" id="{D608C5F3-66B0-40D7-B5D5-0DBD239BEE70}"/>
              </a:ext>
            </a:extLst>
          </p:cNvPr>
          <p:cNvSpPr>
            <a:spLocks noGrp="1"/>
          </p:cNvSpPr>
          <p:nvPr>
            <p:ph type="sldNum" sz="quarter" idx="4"/>
          </p:nvPr>
        </p:nvSpPr>
        <p:spPr/>
        <p:txBody>
          <a:bodyPr/>
          <a:lstStyle/>
          <a:p>
            <a:fld id="{EF8DBD5B-30F9-4F9C-AE39-E065C1AC514D}" type="slidenum">
              <a:rPr lang="en-US" smtClean="0"/>
              <a:pPr/>
              <a:t>16</a:t>
            </a:fld>
            <a:endParaRPr lang="en-US"/>
          </a:p>
        </p:txBody>
      </p:sp>
      <p:sp>
        <p:nvSpPr>
          <p:cNvPr id="10" name="TekstSylinder 9">
            <a:extLst>
              <a:ext uri="{FF2B5EF4-FFF2-40B4-BE49-F238E27FC236}">
                <a16:creationId xmlns:a16="http://schemas.microsoft.com/office/drawing/2014/main" id="{A55AE08F-91F9-4431-BA7D-71DA2A293287}"/>
              </a:ext>
            </a:extLst>
          </p:cNvPr>
          <p:cNvSpPr txBox="1"/>
          <p:nvPr/>
        </p:nvSpPr>
        <p:spPr>
          <a:xfrm>
            <a:off x="509651" y="4482065"/>
            <a:ext cx="7812939" cy="1446550"/>
          </a:xfrm>
          <a:prstGeom prst="rect">
            <a:avLst/>
          </a:prstGeom>
          <a:noFill/>
        </p:spPr>
        <p:txBody>
          <a:bodyPr wrap="square">
            <a:spAutoFit/>
          </a:bodyPr>
          <a:lstStyle/>
          <a:p>
            <a:r>
              <a:rPr lang="nb-NO" sz="2200" b="1" dirty="0">
                <a:solidFill>
                  <a:schemeClr val="bg1"/>
                </a:solidFill>
                <a:effectLst>
                  <a:outerShdw blurRad="38100" dist="38100" dir="2700000" algn="tl">
                    <a:srgbClr val="000000">
                      <a:alpha val="43137"/>
                    </a:srgbClr>
                  </a:outerShdw>
                </a:effectLst>
                <a:latin typeface="Shape Sans" panose="00000500000000000000" pitchFamily="50" charset="0"/>
              </a:rPr>
              <a:t>Vi har blant annet samarbeidsavtale med skatteetaten </a:t>
            </a:r>
            <a:br>
              <a:rPr lang="nb-NO" sz="2200" b="1" dirty="0">
                <a:solidFill>
                  <a:schemeClr val="bg1"/>
                </a:solidFill>
                <a:effectLst>
                  <a:outerShdw blurRad="38100" dist="38100" dir="2700000" algn="tl">
                    <a:srgbClr val="000000">
                      <a:alpha val="43137"/>
                    </a:srgbClr>
                  </a:outerShdw>
                </a:effectLst>
                <a:latin typeface="Shape Sans" panose="00000500000000000000" pitchFamily="50" charset="0"/>
              </a:rPr>
            </a:br>
            <a:r>
              <a:rPr lang="nb-NO" sz="2200" b="1" dirty="0">
                <a:solidFill>
                  <a:schemeClr val="bg1"/>
                </a:solidFill>
                <a:effectLst>
                  <a:outerShdw blurRad="38100" dist="38100" dir="2700000" algn="tl">
                    <a:srgbClr val="000000">
                      <a:alpha val="43137"/>
                    </a:srgbClr>
                  </a:outerShdw>
                </a:effectLst>
                <a:latin typeface="Shape Sans" panose="00000500000000000000" pitchFamily="50" charset="0"/>
              </a:rPr>
              <a:t>som gir oss inngående informasjon om våre leverandører. </a:t>
            </a:r>
          </a:p>
          <a:p>
            <a:r>
              <a:rPr lang="nb-NO" sz="2200" dirty="0">
                <a:solidFill>
                  <a:schemeClr val="bg1"/>
                </a:solidFill>
                <a:effectLst>
                  <a:outerShdw blurRad="38100" dist="38100" dir="2700000" algn="tl">
                    <a:srgbClr val="000000">
                      <a:alpha val="43137"/>
                    </a:srgbClr>
                  </a:outerShdw>
                </a:effectLst>
                <a:latin typeface="Shape Sans" panose="00000500000000000000" pitchFamily="50" charset="0"/>
              </a:rPr>
              <a:t>Vi bruker HMSREG i alle nye prosjekter – systemet gir oss oversikt over hvem som er på våre byggeplasser til enhver tid. </a:t>
            </a:r>
          </a:p>
        </p:txBody>
      </p:sp>
      <p:sp>
        <p:nvSpPr>
          <p:cNvPr id="13" name="Text Placeholder 12">
            <a:extLst>
              <a:ext uri="{FF2B5EF4-FFF2-40B4-BE49-F238E27FC236}">
                <a16:creationId xmlns:a16="http://schemas.microsoft.com/office/drawing/2014/main" id="{45C09B3F-02FD-44E1-BA9D-6502238E2704}"/>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132049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677B68-A2A4-4FC7-8E2F-160D25EAF5A9}"/>
              </a:ext>
            </a:extLst>
          </p:cNvPr>
          <p:cNvSpPr>
            <a:spLocks noGrp="1"/>
          </p:cNvSpPr>
          <p:nvPr>
            <p:ph type="sldNum" sz="quarter" idx="16"/>
          </p:nvPr>
        </p:nvSpPr>
        <p:spPr/>
        <p:txBody>
          <a:bodyPr/>
          <a:lstStyle/>
          <a:p>
            <a:fld id="{EF8DBD5B-30F9-4F9C-AE39-E065C1AC514D}" type="slidenum">
              <a:rPr lang="en-US" smtClean="0"/>
              <a:pPr/>
              <a:t>17</a:t>
            </a:fld>
            <a:endParaRPr lang="en-US"/>
          </a:p>
        </p:txBody>
      </p:sp>
      <p:pic>
        <p:nvPicPr>
          <p:cNvPr id="9" name="Picture Placeholder 8">
            <a:extLst>
              <a:ext uri="{FF2B5EF4-FFF2-40B4-BE49-F238E27FC236}">
                <a16:creationId xmlns:a16="http://schemas.microsoft.com/office/drawing/2014/main" id="{915CD9C7-CE69-4CBC-A1E1-4A523F8F4700}"/>
              </a:ext>
            </a:extLst>
          </p:cNvPr>
          <p:cNvPicPr>
            <a:picLocks noGrp="1" noChangeAspect="1"/>
          </p:cNvPicPr>
          <p:nvPr>
            <p:ph type="pic" sz="quarter" idx="13"/>
          </p:nvPr>
        </p:nvPicPr>
        <p:blipFill>
          <a:blip r:embed="rId2"/>
          <a:srcRect t="7823" b="7823"/>
          <a:stretch>
            <a:fillRect/>
          </a:stretch>
        </p:blipFill>
        <p:spPr/>
      </p:pic>
    </p:spTree>
    <p:extLst>
      <p:ext uri="{BB962C8B-B14F-4D97-AF65-F5344CB8AC3E}">
        <p14:creationId xmlns:p14="http://schemas.microsoft.com/office/powerpoint/2010/main" val="67990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46BA043-2F5F-745B-01DE-BE928265C383}"/>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2698" r="22698"/>
          <a:stretch>
            <a:fillRect/>
          </a:stretch>
        </p:blipFill>
        <p:spPr>
          <a:xfrm>
            <a:off x="6248400" y="0"/>
            <a:ext cx="5942013" cy="6858000"/>
          </a:xfrm>
        </p:spPr>
      </p:pic>
      <p:sp>
        <p:nvSpPr>
          <p:cNvPr id="3" name="Text Placeholder 2">
            <a:extLst>
              <a:ext uri="{FF2B5EF4-FFF2-40B4-BE49-F238E27FC236}">
                <a16:creationId xmlns:a16="http://schemas.microsoft.com/office/drawing/2014/main" id="{0D7066DE-2537-46FA-0D66-573631756399}"/>
              </a:ext>
            </a:extLst>
          </p:cNvPr>
          <p:cNvSpPr>
            <a:spLocks noGrp="1"/>
          </p:cNvSpPr>
          <p:nvPr>
            <p:ph type="body" sz="quarter" idx="14"/>
          </p:nvPr>
        </p:nvSpPr>
        <p:spPr>
          <a:xfrm>
            <a:off x="576262" y="524107"/>
            <a:ext cx="5122011" cy="766361"/>
          </a:xfrm>
        </p:spPr>
        <p:txBody>
          <a:bodyPr/>
          <a:lstStyle/>
          <a:p>
            <a:r>
              <a:rPr lang="nb-NO" sz="4200" dirty="0">
                <a:latin typeface="Shape Sans" panose="00000500000000000000" pitchFamily="50" charset="0"/>
              </a:rPr>
              <a:t>Kort om </a:t>
            </a:r>
            <a:r>
              <a:rPr lang="nb-NO" sz="4200" b="1" dirty="0">
                <a:latin typeface="Shape Sans" panose="00000500000000000000" pitchFamily="50" charset="0"/>
              </a:rPr>
              <a:t>Skanska </a:t>
            </a:r>
          </a:p>
        </p:txBody>
      </p:sp>
      <p:sp>
        <p:nvSpPr>
          <p:cNvPr id="5" name="Slide Number Placeholder 4">
            <a:extLst>
              <a:ext uri="{FF2B5EF4-FFF2-40B4-BE49-F238E27FC236}">
                <a16:creationId xmlns:a16="http://schemas.microsoft.com/office/drawing/2014/main" id="{35C2E854-21CE-F2FE-AE6A-99808C9CD18C}"/>
              </a:ext>
            </a:extLst>
          </p:cNvPr>
          <p:cNvSpPr>
            <a:spLocks noGrp="1"/>
          </p:cNvSpPr>
          <p:nvPr>
            <p:ph type="sldNum" sz="quarter" idx="4"/>
          </p:nvPr>
        </p:nvSpPr>
        <p:spPr/>
        <p:txBody>
          <a:bodyPr/>
          <a:lstStyle/>
          <a:p>
            <a:fld id="{EF8DBD5B-30F9-4F9C-AE39-E065C1AC514D}" type="slidenum">
              <a:rPr lang="en-US" smtClean="0"/>
              <a:pPr/>
              <a:t>2</a:t>
            </a:fld>
            <a:endParaRPr lang="en-US"/>
          </a:p>
        </p:txBody>
      </p:sp>
      <p:sp>
        <p:nvSpPr>
          <p:cNvPr id="6" name="Text Placeholder 5">
            <a:extLst>
              <a:ext uri="{FF2B5EF4-FFF2-40B4-BE49-F238E27FC236}">
                <a16:creationId xmlns:a16="http://schemas.microsoft.com/office/drawing/2014/main" id="{542DD699-78FC-8623-7465-1AB5AFD6C0ED}"/>
              </a:ext>
            </a:extLst>
          </p:cNvPr>
          <p:cNvSpPr>
            <a:spLocks noGrp="1"/>
          </p:cNvSpPr>
          <p:nvPr>
            <p:ph type="body" sz="quarter" idx="16"/>
          </p:nvPr>
        </p:nvSpPr>
        <p:spPr/>
        <p:txBody>
          <a:bodyPr/>
          <a:lstStyle/>
          <a:p>
            <a:r>
              <a:rPr lang="nb-NO" dirty="0"/>
              <a:t>Tigergården, Oslo</a:t>
            </a:r>
          </a:p>
        </p:txBody>
      </p:sp>
      <p:sp>
        <p:nvSpPr>
          <p:cNvPr id="7" name="Text Placeholder 6">
            <a:extLst>
              <a:ext uri="{FF2B5EF4-FFF2-40B4-BE49-F238E27FC236}">
                <a16:creationId xmlns:a16="http://schemas.microsoft.com/office/drawing/2014/main" id="{714B230F-2AF8-5B6D-B6CD-D0D9DDBEC68B}"/>
              </a:ext>
            </a:extLst>
          </p:cNvPr>
          <p:cNvSpPr>
            <a:spLocks noGrp="1"/>
          </p:cNvSpPr>
          <p:nvPr>
            <p:ph type="body" sz="quarter" idx="20"/>
          </p:nvPr>
        </p:nvSpPr>
        <p:spPr>
          <a:xfrm>
            <a:off x="576262" y="1550020"/>
            <a:ext cx="4898987" cy="4783872"/>
          </a:xfrm>
        </p:spPr>
        <p:txBody>
          <a:bodyPr/>
          <a:lstStyle/>
          <a:p>
            <a:pPr algn="l" rtl="0" fontAlgn="base">
              <a:buFont typeface="Arial" panose="020B0604020202020204" pitchFamily="34" charset="0"/>
              <a:buChar char="•"/>
            </a:pPr>
            <a:r>
              <a:rPr lang="nb-NO" sz="2000" b="0" i="0" u="none" strike="noStrike" dirty="0">
                <a:latin typeface="Shape Sans" panose="00000500000000000000" pitchFamily="50" charset="0"/>
              </a:rPr>
              <a:t>Grunnlagt i 1887, med virksomhet i Norge siden 1906</a:t>
            </a:r>
            <a:r>
              <a:rPr lang="en-US" sz="2000" b="0" i="0" dirty="0">
                <a:latin typeface="Shape Sans" panose="00000500000000000000" pitchFamily="50" charset="0"/>
              </a:rPr>
              <a:t>​</a:t>
            </a:r>
          </a:p>
          <a:p>
            <a:pPr algn="l" rtl="0" fontAlgn="base">
              <a:buFont typeface="Arial" panose="020B0604020202020204" pitchFamily="34" charset="0"/>
              <a:buChar char="•"/>
            </a:pPr>
            <a:r>
              <a:rPr lang="nb-NO" sz="2000" b="0" i="0" u="none" strike="noStrike" dirty="0">
                <a:latin typeface="Shape Sans" panose="00000500000000000000" pitchFamily="50" charset="0"/>
              </a:rPr>
              <a:t>Omsetning </a:t>
            </a:r>
            <a:r>
              <a:rPr lang="nb-NO" sz="2000" dirty="0">
                <a:latin typeface="Shape Sans" panose="00000500000000000000" pitchFamily="50" charset="0"/>
              </a:rPr>
              <a:t>på </a:t>
            </a:r>
            <a:r>
              <a:rPr lang="nb-NO" sz="2000" b="0" i="0" u="none" strike="noStrike" dirty="0">
                <a:latin typeface="Shape Sans" panose="00000500000000000000" pitchFamily="50" charset="0"/>
              </a:rPr>
              <a:t>148 milliarder SEK</a:t>
            </a:r>
            <a:r>
              <a:rPr lang="en-US" sz="2000" b="0" i="0" dirty="0">
                <a:latin typeface="Shape Sans" panose="00000500000000000000" pitchFamily="50" charset="0"/>
              </a:rPr>
              <a:t>​ i 2021</a:t>
            </a:r>
          </a:p>
          <a:p>
            <a:pPr algn="l" rtl="0" fontAlgn="base">
              <a:buFont typeface="Arial" panose="020B0604020202020204" pitchFamily="34" charset="0"/>
              <a:buChar char="•"/>
            </a:pPr>
            <a:r>
              <a:rPr lang="nb-NO" sz="2000" b="0" i="0" u="none" strike="noStrike" dirty="0">
                <a:latin typeface="Shape Sans" panose="00000500000000000000" pitchFamily="50" charset="0"/>
              </a:rPr>
              <a:t>32 500 ansatte globalt</a:t>
            </a:r>
            <a:r>
              <a:rPr lang="en-US" sz="2000" b="0" i="0" dirty="0">
                <a:latin typeface="Shape Sans" panose="00000500000000000000" pitchFamily="50" charset="0"/>
              </a:rPr>
              <a:t>​</a:t>
            </a:r>
          </a:p>
          <a:p>
            <a:pPr algn="l" rtl="0" fontAlgn="base">
              <a:buFont typeface="Arial" panose="020B0604020202020204" pitchFamily="34" charset="0"/>
              <a:buChar char="•"/>
            </a:pPr>
            <a:r>
              <a:rPr lang="nb-NO" sz="2000" b="0" i="0" u="none" strike="noStrike" dirty="0">
                <a:latin typeface="Shape Sans" panose="00000500000000000000" pitchFamily="50" charset="0"/>
              </a:rPr>
              <a:t>3800 ansatte i Norge</a:t>
            </a:r>
            <a:r>
              <a:rPr lang="en-US" sz="2000" b="0" i="0" dirty="0">
                <a:latin typeface="Shape Sans" panose="00000500000000000000" pitchFamily="50" charset="0"/>
              </a:rPr>
              <a:t>​</a:t>
            </a:r>
          </a:p>
          <a:p>
            <a:pPr algn="l" rtl="0" fontAlgn="base">
              <a:buFont typeface="Arial" panose="020B0604020202020204" pitchFamily="34" charset="0"/>
              <a:buChar char="•"/>
            </a:pPr>
            <a:r>
              <a:rPr lang="nb-NO" sz="2000" b="0" i="0" u="none" strike="noStrike" dirty="0">
                <a:latin typeface="Shape Sans" panose="00000500000000000000" pitchFamily="50" charset="0"/>
              </a:rPr>
              <a:t>Rundt 200 prosjekter pågående i Norge til enhver tid</a:t>
            </a:r>
            <a:r>
              <a:rPr lang="en-US" sz="2000" b="0" i="0" dirty="0">
                <a:latin typeface="Shape Sans" panose="00000500000000000000" pitchFamily="50" charset="0"/>
              </a:rPr>
              <a:t>​</a:t>
            </a:r>
          </a:p>
          <a:p>
            <a:pPr algn="l" rtl="0" fontAlgn="base">
              <a:buFont typeface="Arial" panose="020B0604020202020204" pitchFamily="34" charset="0"/>
              <a:buChar char="•"/>
            </a:pPr>
            <a:r>
              <a:rPr lang="en-US" sz="2000" b="0" i="0" dirty="0">
                <a:latin typeface="Shape Sans" panose="00000500000000000000" pitchFamily="50" charset="0"/>
              </a:rPr>
              <a:t>1/3 av alle BREEAM-</a:t>
            </a:r>
            <a:r>
              <a:rPr lang="en-US" sz="2000" b="0" i="0" dirty="0" err="1">
                <a:latin typeface="Shape Sans" panose="00000500000000000000" pitchFamily="50" charset="0"/>
              </a:rPr>
              <a:t>sertifiserte</a:t>
            </a:r>
            <a:r>
              <a:rPr lang="en-US" sz="2000" b="0" i="0" dirty="0">
                <a:latin typeface="Shape Sans" panose="00000500000000000000" pitchFamily="50" charset="0"/>
              </a:rPr>
              <a:t> </a:t>
            </a:r>
            <a:r>
              <a:rPr lang="en-US" sz="2000" b="0" i="0" dirty="0" err="1">
                <a:latin typeface="Shape Sans" panose="00000500000000000000" pitchFamily="50" charset="0"/>
              </a:rPr>
              <a:t>bygg</a:t>
            </a:r>
            <a:r>
              <a:rPr lang="en-US" sz="2000" b="0" i="0" dirty="0">
                <a:latin typeface="Shape Sans" panose="00000500000000000000" pitchFamily="50" charset="0"/>
              </a:rPr>
              <a:t> i Norge, og </a:t>
            </a:r>
            <a:r>
              <a:rPr lang="en-US" sz="2000" b="0" i="0" dirty="0" err="1">
                <a:latin typeface="Shape Sans" panose="00000500000000000000" pitchFamily="50" charset="0"/>
              </a:rPr>
              <a:t>landets</a:t>
            </a:r>
            <a:r>
              <a:rPr lang="en-US" sz="2000" b="0" i="0" dirty="0">
                <a:latin typeface="Shape Sans" panose="00000500000000000000" pitchFamily="50" charset="0"/>
              </a:rPr>
              <a:t> </a:t>
            </a:r>
            <a:r>
              <a:rPr lang="en-US" sz="2000" b="0" i="0" dirty="0" err="1">
                <a:latin typeface="Shape Sans" panose="00000500000000000000" pitchFamily="50" charset="0"/>
              </a:rPr>
              <a:t>første</a:t>
            </a:r>
            <a:r>
              <a:rPr lang="en-US" sz="2000" b="0" i="0" dirty="0">
                <a:latin typeface="Shape Sans" panose="00000500000000000000" pitchFamily="50" charset="0"/>
              </a:rPr>
              <a:t> </a:t>
            </a:r>
            <a:r>
              <a:rPr lang="en-US" sz="2000" b="0" i="0" dirty="0" err="1">
                <a:latin typeface="Shape Sans" panose="00000500000000000000" pitchFamily="50" charset="0"/>
              </a:rPr>
              <a:t>Ceequal</a:t>
            </a:r>
            <a:r>
              <a:rPr lang="en-US" sz="2000" b="0" i="0" dirty="0">
                <a:latin typeface="Shape Sans" panose="00000500000000000000" pitchFamily="50" charset="0"/>
              </a:rPr>
              <a:t> </a:t>
            </a:r>
            <a:r>
              <a:rPr lang="en-US" sz="2000" b="0" i="0" dirty="0" err="1">
                <a:latin typeface="Shape Sans" panose="00000500000000000000" pitchFamily="50" charset="0"/>
              </a:rPr>
              <a:t>prosjekter</a:t>
            </a:r>
            <a:r>
              <a:rPr lang="en-US" sz="2000" b="0" i="0" dirty="0">
                <a:latin typeface="Shape Sans" panose="00000500000000000000" pitchFamily="50" charset="0"/>
              </a:rPr>
              <a:t> </a:t>
            </a:r>
            <a:r>
              <a:rPr lang="en-US" sz="2000" b="0" i="0" dirty="0" err="1">
                <a:latin typeface="Shape Sans" panose="00000500000000000000" pitchFamily="50" charset="0"/>
              </a:rPr>
              <a:t>innen</a:t>
            </a:r>
            <a:r>
              <a:rPr lang="en-US" sz="2000" b="0" i="0" dirty="0">
                <a:latin typeface="Shape Sans" panose="00000500000000000000" pitchFamily="50" charset="0"/>
              </a:rPr>
              <a:t> </a:t>
            </a:r>
            <a:r>
              <a:rPr lang="en-US" sz="2000" b="0" i="0" dirty="0" err="1">
                <a:latin typeface="Shape Sans" panose="00000500000000000000" pitchFamily="50" charset="0"/>
              </a:rPr>
              <a:t>anlegg</a:t>
            </a:r>
            <a:endParaRPr lang="en-US" sz="2000" b="0" i="0" dirty="0">
              <a:latin typeface="Shape Sans" panose="00000500000000000000" pitchFamily="50" charset="0"/>
            </a:endParaRPr>
          </a:p>
          <a:p>
            <a:pPr algn="l" rtl="0" fontAlgn="base">
              <a:buFont typeface="Arial" panose="020B0604020202020204" pitchFamily="34" charset="0"/>
              <a:buChar char="•"/>
            </a:pPr>
            <a:r>
              <a:rPr lang="nb-NO" sz="2000" b="0" i="0" u="none" strike="noStrike" dirty="0">
                <a:latin typeface="Shape Sans" panose="00000500000000000000" pitchFamily="50" charset="0"/>
              </a:rPr>
              <a:t>Sertifisert i henhold til ISO-14001, </a:t>
            </a:r>
            <a:br>
              <a:rPr lang="nb-NO" sz="2000" b="0" i="0" u="none" strike="noStrike" dirty="0">
                <a:latin typeface="Shape Sans" panose="00000500000000000000" pitchFamily="50" charset="0"/>
              </a:rPr>
            </a:br>
            <a:r>
              <a:rPr lang="nb-NO" sz="2000" b="0" i="0" u="none" strike="noStrike" dirty="0">
                <a:latin typeface="Shape Sans" panose="00000500000000000000" pitchFamily="50" charset="0"/>
              </a:rPr>
              <a:t>ISO 45001 og ISO-9001</a:t>
            </a:r>
            <a:endParaRPr lang="en-US" sz="2000" b="0" i="0" dirty="0">
              <a:latin typeface="Shape Sans" panose="00000500000000000000" pitchFamily="50" charset="0"/>
            </a:endParaRPr>
          </a:p>
        </p:txBody>
      </p:sp>
    </p:spTree>
    <p:extLst>
      <p:ext uri="{BB962C8B-B14F-4D97-AF65-F5344CB8AC3E}">
        <p14:creationId xmlns:p14="http://schemas.microsoft.com/office/powerpoint/2010/main" val="4141909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924F66-3BEC-42A0-5F50-97F8503E4306}"/>
              </a:ext>
            </a:extLst>
          </p:cNvPr>
          <p:cNvSpPr>
            <a:spLocks noGrp="1"/>
          </p:cNvSpPr>
          <p:nvPr>
            <p:ph type="sldNum" sz="quarter" idx="4"/>
          </p:nvPr>
        </p:nvSpPr>
        <p:spPr/>
        <p:txBody>
          <a:bodyPr/>
          <a:lstStyle/>
          <a:p>
            <a:fld id="{EF8DBD5B-30F9-4F9C-AE39-E065C1AC514D}" type="slidenum">
              <a:rPr lang="en-US" smtClean="0"/>
              <a:pPr/>
              <a:t>3</a:t>
            </a:fld>
            <a:endParaRPr lang="en-US"/>
          </a:p>
        </p:txBody>
      </p:sp>
      <p:pic>
        <p:nvPicPr>
          <p:cNvPr id="4" name="Picture 5">
            <a:extLst>
              <a:ext uri="{FF2B5EF4-FFF2-40B4-BE49-F238E27FC236}">
                <a16:creationId xmlns:a16="http://schemas.microsoft.com/office/drawing/2014/main" id="{5D36B5F0-C26E-D4BC-EABA-AC6640A66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808" y="1189263"/>
            <a:ext cx="9016384" cy="510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7" descr="Logo&#10;&#10;Description automatically generated">
            <a:extLst>
              <a:ext uri="{FF2B5EF4-FFF2-40B4-BE49-F238E27FC236}">
                <a16:creationId xmlns:a16="http://schemas.microsoft.com/office/drawing/2014/main" id="{E687E094-6F95-DC86-AAEB-793E479A0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333" y="2959429"/>
            <a:ext cx="144000" cy="144000"/>
          </a:xfrm>
          <a:prstGeom prst="rect">
            <a:avLst/>
          </a:prstGeom>
          <a:effectLst>
            <a:outerShdw blurRad="50800" dist="38100" dir="2700000" algn="tl" rotWithShape="0">
              <a:prstClr val="black">
                <a:alpha val="40000"/>
              </a:prstClr>
            </a:outerShdw>
          </a:effectLst>
        </p:spPr>
      </p:pic>
      <p:pic>
        <p:nvPicPr>
          <p:cNvPr id="6" name="Picture 37" descr="Logo&#10;&#10;Description automatically generated">
            <a:extLst>
              <a:ext uri="{FF2B5EF4-FFF2-40B4-BE49-F238E27FC236}">
                <a16:creationId xmlns:a16="http://schemas.microsoft.com/office/drawing/2014/main" id="{D6DE226E-DC5D-CF5E-E9D0-C4D87D7C8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980" y="2656891"/>
            <a:ext cx="144000" cy="144000"/>
          </a:xfrm>
          <a:prstGeom prst="rect">
            <a:avLst/>
          </a:prstGeom>
          <a:effectLst>
            <a:outerShdw blurRad="50800" dist="38100" dir="2700000" algn="tl" rotWithShape="0">
              <a:prstClr val="black">
                <a:alpha val="40000"/>
              </a:prstClr>
            </a:outerShdw>
          </a:effectLst>
        </p:spPr>
      </p:pic>
      <p:pic>
        <p:nvPicPr>
          <p:cNvPr id="7" name="Picture 37" descr="Logo&#10;&#10;Description automatically generated">
            <a:extLst>
              <a:ext uri="{FF2B5EF4-FFF2-40B4-BE49-F238E27FC236}">
                <a16:creationId xmlns:a16="http://schemas.microsoft.com/office/drawing/2014/main" id="{664A4267-E33F-726C-35F3-36DACD5A4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319" y="2931548"/>
            <a:ext cx="144000" cy="144000"/>
          </a:xfrm>
          <a:prstGeom prst="rect">
            <a:avLst/>
          </a:prstGeom>
          <a:effectLst>
            <a:outerShdw blurRad="50800" dist="38100" dir="2700000" algn="tl" rotWithShape="0">
              <a:prstClr val="black">
                <a:alpha val="40000"/>
              </a:prstClr>
            </a:outerShdw>
          </a:effectLst>
        </p:spPr>
      </p:pic>
      <p:pic>
        <p:nvPicPr>
          <p:cNvPr id="8" name="Picture 37" descr="Logo&#10;&#10;Description automatically generated">
            <a:extLst>
              <a:ext uri="{FF2B5EF4-FFF2-40B4-BE49-F238E27FC236}">
                <a16:creationId xmlns:a16="http://schemas.microsoft.com/office/drawing/2014/main" id="{9A8413F9-2A3B-5066-9AEC-267A18EF7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6964" y="2539706"/>
            <a:ext cx="144000" cy="144000"/>
          </a:xfrm>
          <a:prstGeom prst="rect">
            <a:avLst/>
          </a:prstGeom>
          <a:effectLst>
            <a:outerShdw blurRad="50800" dist="38100" dir="2700000" algn="tl" rotWithShape="0">
              <a:prstClr val="black">
                <a:alpha val="40000"/>
              </a:prstClr>
            </a:outerShdw>
          </a:effectLst>
        </p:spPr>
      </p:pic>
      <p:pic>
        <p:nvPicPr>
          <p:cNvPr id="9" name="Picture 37" descr="Logo&#10;&#10;Description automatically generated">
            <a:extLst>
              <a:ext uri="{FF2B5EF4-FFF2-40B4-BE49-F238E27FC236}">
                <a16:creationId xmlns:a16="http://schemas.microsoft.com/office/drawing/2014/main" id="{749C42A4-4BB2-FA34-5460-BA88BA50B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356" y="3526500"/>
            <a:ext cx="144000" cy="144000"/>
          </a:xfrm>
          <a:prstGeom prst="rect">
            <a:avLst/>
          </a:prstGeom>
          <a:effectLst>
            <a:outerShdw blurRad="50800" dist="38100" dir="2700000" algn="tl" rotWithShape="0">
              <a:prstClr val="black">
                <a:alpha val="40000"/>
              </a:prstClr>
            </a:outerShdw>
          </a:effectLst>
        </p:spPr>
      </p:pic>
      <p:pic>
        <p:nvPicPr>
          <p:cNvPr id="10" name="Picture 37" descr="Logo&#10;&#10;Description automatically generated">
            <a:extLst>
              <a:ext uri="{FF2B5EF4-FFF2-40B4-BE49-F238E27FC236}">
                <a16:creationId xmlns:a16="http://schemas.microsoft.com/office/drawing/2014/main" id="{67468F21-465D-FBCB-1005-734DB1D0C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468" y="3598500"/>
            <a:ext cx="144000" cy="144000"/>
          </a:xfrm>
          <a:prstGeom prst="rect">
            <a:avLst/>
          </a:prstGeom>
          <a:effectLst>
            <a:outerShdw blurRad="50800" dist="38100" dir="2700000" algn="tl" rotWithShape="0">
              <a:prstClr val="black">
                <a:alpha val="40000"/>
              </a:prstClr>
            </a:outerShdw>
          </a:effectLst>
        </p:spPr>
      </p:pic>
      <p:pic>
        <p:nvPicPr>
          <p:cNvPr id="11" name="Picture 37" descr="Logo&#10;&#10;Description automatically generated">
            <a:extLst>
              <a:ext uri="{FF2B5EF4-FFF2-40B4-BE49-F238E27FC236}">
                <a16:creationId xmlns:a16="http://schemas.microsoft.com/office/drawing/2014/main" id="{15598C93-C567-5B5B-0CCF-E2CC54592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537" y="4059299"/>
            <a:ext cx="144000" cy="144000"/>
          </a:xfrm>
          <a:prstGeom prst="rect">
            <a:avLst/>
          </a:prstGeom>
          <a:effectLst>
            <a:outerShdw blurRad="50800" dist="38100" dir="2700000" algn="tl" rotWithShape="0">
              <a:prstClr val="black">
                <a:alpha val="40000"/>
              </a:prstClr>
            </a:outerShdw>
          </a:effectLst>
        </p:spPr>
      </p:pic>
      <p:pic>
        <p:nvPicPr>
          <p:cNvPr id="12" name="Picture 37" descr="Logo&#10;&#10;Description automatically generated">
            <a:extLst>
              <a:ext uri="{FF2B5EF4-FFF2-40B4-BE49-F238E27FC236}">
                <a16:creationId xmlns:a16="http://schemas.microsoft.com/office/drawing/2014/main" id="{E06F367B-9D1F-6704-2E47-645DDE326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712" y="4334574"/>
            <a:ext cx="144000" cy="144000"/>
          </a:xfrm>
          <a:prstGeom prst="rect">
            <a:avLst/>
          </a:prstGeom>
          <a:effectLst>
            <a:outerShdw blurRad="50800" dist="38100" dir="2700000" algn="tl" rotWithShape="0">
              <a:prstClr val="black">
                <a:alpha val="40000"/>
              </a:prstClr>
            </a:outerShdw>
          </a:effectLst>
        </p:spPr>
      </p:pic>
      <p:pic>
        <p:nvPicPr>
          <p:cNvPr id="13" name="Picture 37" descr="Logo&#10;&#10;Description automatically generated">
            <a:extLst>
              <a:ext uri="{FF2B5EF4-FFF2-40B4-BE49-F238E27FC236}">
                <a16:creationId xmlns:a16="http://schemas.microsoft.com/office/drawing/2014/main" id="{349BE417-EE7E-F1A5-A92C-6000B8EB8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081" y="4478574"/>
            <a:ext cx="144000" cy="144000"/>
          </a:xfrm>
          <a:prstGeom prst="rect">
            <a:avLst/>
          </a:prstGeom>
          <a:effectLst>
            <a:outerShdw blurRad="50800" dist="38100" dir="2700000" algn="tl" rotWithShape="0">
              <a:prstClr val="black">
                <a:alpha val="40000"/>
              </a:prstClr>
            </a:outerShdw>
          </a:effectLst>
        </p:spPr>
      </p:pic>
      <p:pic>
        <p:nvPicPr>
          <p:cNvPr id="14" name="Picture 37" descr="Logo&#10;&#10;Description automatically generated">
            <a:extLst>
              <a:ext uri="{FF2B5EF4-FFF2-40B4-BE49-F238E27FC236}">
                <a16:creationId xmlns:a16="http://schemas.microsoft.com/office/drawing/2014/main" id="{7A20A47C-3931-6118-10E5-F66B8CEB8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372" y="4766445"/>
            <a:ext cx="144000" cy="144000"/>
          </a:xfrm>
          <a:prstGeom prst="rect">
            <a:avLst/>
          </a:prstGeom>
          <a:effectLst>
            <a:outerShdw blurRad="50800" dist="38100" dir="2700000" algn="tl" rotWithShape="0">
              <a:prstClr val="black">
                <a:alpha val="40000"/>
              </a:prstClr>
            </a:outerShdw>
          </a:effectLst>
        </p:spPr>
      </p:pic>
      <p:pic>
        <p:nvPicPr>
          <p:cNvPr id="15" name="Picture 37" descr="Logo&#10;&#10;Description automatically generated">
            <a:extLst>
              <a:ext uri="{FF2B5EF4-FFF2-40B4-BE49-F238E27FC236}">
                <a16:creationId xmlns:a16="http://schemas.microsoft.com/office/drawing/2014/main" id="{5667DB5D-E915-6D67-8126-97FBDF5B7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7372" y="4967672"/>
            <a:ext cx="144000" cy="144000"/>
          </a:xfrm>
          <a:prstGeom prst="rect">
            <a:avLst/>
          </a:prstGeom>
          <a:effectLst>
            <a:outerShdw blurRad="50800" dist="38100" dir="2700000" algn="tl" rotWithShape="0">
              <a:prstClr val="black">
                <a:alpha val="40000"/>
              </a:prstClr>
            </a:outerShdw>
          </a:effectLst>
        </p:spPr>
      </p:pic>
      <p:sp>
        <p:nvSpPr>
          <p:cNvPr id="16" name="Text Box 39">
            <a:extLst>
              <a:ext uri="{FF2B5EF4-FFF2-40B4-BE49-F238E27FC236}">
                <a16:creationId xmlns:a16="http://schemas.microsoft.com/office/drawing/2014/main" id="{460263ED-F6CC-402D-3B92-9A073B0AD546}"/>
              </a:ext>
            </a:extLst>
          </p:cNvPr>
          <p:cNvSpPr txBox="1">
            <a:spLocks noChangeArrowheads="1"/>
          </p:cNvSpPr>
          <p:nvPr/>
        </p:nvSpPr>
        <p:spPr bwMode="auto">
          <a:xfrm>
            <a:off x="2289151" y="2959429"/>
            <a:ext cx="262892" cy="169277"/>
          </a:xfrm>
          <a:prstGeom prst="rect">
            <a:avLst/>
          </a:prstGeom>
          <a:noFill/>
          <a:ln w="9525">
            <a:noFill/>
            <a:miter lim="800000"/>
            <a:headEnd/>
            <a:tailEnd/>
          </a:ln>
        </p:spPr>
        <p:txBody>
          <a:bodyPr wrap="none" lIns="0" tIns="0" rIns="0" bIns="0">
            <a:spAutoFit/>
          </a:bodyPr>
          <a:lstStyle/>
          <a:p>
            <a:r>
              <a:rPr lang="en-US" sz="1100" b="1" dirty="0">
                <a:latin typeface="Shape Sans Display" panose="00000900000000000000" pitchFamily="50" charset="0"/>
              </a:rPr>
              <a:t>USA</a:t>
            </a:r>
          </a:p>
        </p:txBody>
      </p:sp>
      <p:sp>
        <p:nvSpPr>
          <p:cNvPr id="17" name="Text Box 33">
            <a:extLst>
              <a:ext uri="{FF2B5EF4-FFF2-40B4-BE49-F238E27FC236}">
                <a16:creationId xmlns:a16="http://schemas.microsoft.com/office/drawing/2014/main" id="{B7A49D9B-169B-3D7A-5BE0-7739C270E379}"/>
              </a:ext>
            </a:extLst>
          </p:cNvPr>
          <p:cNvSpPr txBox="1">
            <a:spLocks noChangeArrowheads="1"/>
          </p:cNvSpPr>
          <p:nvPr/>
        </p:nvSpPr>
        <p:spPr bwMode="auto">
          <a:xfrm>
            <a:off x="5388015" y="3501223"/>
            <a:ext cx="869052" cy="169277"/>
          </a:xfrm>
          <a:prstGeom prst="rect">
            <a:avLst/>
          </a:prstGeom>
          <a:noFill/>
          <a:ln w="9525" algn="ctr">
            <a:noFill/>
            <a:miter lim="800000"/>
            <a:headEnd/>
            <a:tailEnd/>
          </a:ln>
        </p:spPr>
        <p:txBody>
          <a:bodyPr wrap="square" lIns="0" tIns="0" rIns="0" bIns="0" anchor="t">
            <a:spAutoFit/>
          </a:bodyPr>
          <a:lstStyle/>
          <a:p>
            <a:pPr algn="r"/>
            <a:r>
              <a:rPr lang="nb-NO" sz="1100" dirty="0">
                <a:latin typeface="Shape Sans Display" panose="00000900000000000000" pitchFamily="50" charset="0"/>
              </a:rPr>
              <a:t>Storbritannia</a:t>
            </a:r>
          </a:p>
        </p:txBody>
      </p:sp>
      <p:sp>
        <p:nvSpPr>
          <p:cNvPr id="18" name="Text Box 32">
            <a:extLst>
              <a:ext uri="{FF2B5EF4-FFF2-40B4-BE49-F238E27FC236}">
                <a16:creationId xmlns:a16="http://schemas.microsoft.com/office/drawing/2014/main" id="{DA0C7F35-9035-71FB-3D16-E4181AE3BCFF}"/>
              </a:ext>
            </a:extLst>
          </p:cNvPr>
          <p:cNvSpPr txBox="1">
            <a:spLocks noChangeArrowheads="1"/>
          </p:cNvSpPr>
          <p:nvPr/>
        </p:nvSpPr>
        <p:spPr bwMode="auto">
          <a:xfrm>
            <a:off x="6951309" y="3585861"/>
            <a:ext cx="565861" cy="169277"/>
          </a:xfrm>
          <a:prstGeom prst="rect">
            <a:avLst/>
          </a:prstGeom>
          <a:noFill/>
          <a:ln w="9525" algn="ctr">
            <a:noFill/>
            <a:miter lim="800000"/>
            <a:headEnd/>
            <a:tailEnd/>
          </a:ln>
        </p:spPr>
        <p:txBody>
          <a:bodyPr wrap="none" lIns="0" tIns="0" rIns="0" bIns="0">
            <a:spAutoFit/>
          </a:bodyPr>
          <a:lstStyle/>
          <a:p>
            <a:pPr algn="r"/>
            <a:r>
              <a:rPr lang="nb-NO" sz="1100" b="1" dirty="0">
                <a:latin typeface="Shape Sans Display" panose="00000900000000000000" pitchFamily="50" charset="0"/>
              </a:rPr>
              <a:t>Danmark</a:t>
            </a:r>
          </a:p>
        </p:txBody>
      </p:sp>
      <p:sp>
        <p:nvSpPr>
          <p:cNvPr id="19" name="Text Box 31">
            <a:extLst>
              <a:ext uri="{FF2B5EF4-FFF2-40B4-BE49-F238E27FC236}">
                <a16:creationId xmlns:a16="http://schemas.microsoft.com/office/drawing/2014/main" id="{786DA1FD-C2A0-AB34-5763-70C4C93432B6}"/>
              </a:ext>
            </a:extLst>
          </p:cNvPr>
          <p:cNvSpPr txBox="1">
            <a:spLocks noChangeArrowheads="1"/>
          </p:cNvSpPr>
          <p:nvPr/>
        </p:nvSpPr>
        <p:spPr bwMode="auto">
          <a:xfrm>
            <a:off x="7557315" y="2646152"/>
            <a:ext cx="375103" cy="169277"/>
          </a:xfrm>
          <a:prstGeom prst="rect">
            <a:avLst/>
          </a:prstGeom>
          <a:noFill/>
          <a:ln w="9525" algn="ctr">
            <a:noFill/>
            <a:miter lim="800000"/>
            <a:headEnd/>
            <a:tailEnd/>
          </a:ln>
        </p:spPr>
        <p:txBody>
          <a:bodyPr wrap="none" lIns="0" tIns="0" rIns="0" bIns="0">
            <a:spAutoFit/>
          </a:bodyPr>
          <a:lstStyle/>
          <a:p>
            <a:pPr algn="r"/>
            <a:r>
              <a:rPr lang="en-US" sz="1100" b="1" dirty="0">
                <a:solidFill>
                  <a:schemeClr val="bg2"/>
                </a:solidFill>
                <a:latin typeface="Shape Sans Display" panose="00000900000000000000" pitchFamily="50" charset="0"/>
              </a:rPr>
              <a:t>Norge</a:t>
            </a:r>
          </a:p>
        </p:txBody>
      </p:sp>
      <p:sp>
        <p:nvSpPr>
          <p:cNvPr id="20" name="Text Box 29">
            <a:extLst>
              <a:ext uri="{FF2B5EF4-FFF2-40B4-BE49-F238E27FC236}">
                <a16:creationId xmlns:a16="http://schemas.microsoft.com/office/drawing/2014/main" id="{2A13FF4A-0F7A-DB64-3EFB-52020C29D727}"/>
              </a:ext>
            </a:extLst>
          </p:cNvPr>
          <p:cNvSpPr txBox="1">
            <a:spLocks noChangeArrowheads="1"/>
          </p:cNvSpPr>
          <p:nvPr/>
        </p:nvSpPr>
        <p:spPr bwMode="auto">
          <a:xfrm>
            <a:off x="8058712" y="2912731"/>
            <a:ext cx="453650" cy="169277"/>
          </a:xfrm>
          <a:prstGeom prst="rect">
            <a:avLst/>
          </a:prstGeom>
          <a:noFill/>
          <a:ln w="9525" algn="ctr">
            <a:noFill/>
            <a:miter lim="800000"/>
            <a:headEnd/>
            <a:tailEnd/>
          </a:ln>
        </p:spPr>
        <p:txBody>
          <a:bodyPr wrap="square" lIns="0" tIns="0" rIns="0" bIns="0">
            <a:spAutoFit/>
          </a:bodyPr>
          <a:lstStyle/>
          <a:p>
            <a:r>
              <a:rPr lang="en-US" sz="1100" b="1" dirty="0">
                <a:solidFill>
                  <a:schemeClr val="bg2"/>
                </a:solidFill>
                <a:latin typeface="Shape Sans Display" panose="00000900000000000000" pitchFamily="50" charset="0"/>
              </a:rPr>
              <a:t>Sverige</a:t>
            </a:r>
          </a:p>
        </p:txBody>
      </p:sp>
      <p:sp>
        <p:nvSpPr>
          <p:cNvPr id="21" name="Text Box 30">
            <a:extLst>
              <a:ext uri="{FF2B5EF4-FFF2-40B4-BE49-F238E27FC236}">
                <a16:creationId xmlns:a16="http://schemas.microsoft.com/office/drawing/2014/main" id="{62AC9750-7DF8-E202-708A-C870A797A8D6}"/>
              </a:ext>
            </a:extLst>
          </p:cNvPr>
          <p:cNvSpPr txBox="1">
            <a:spLocks noChangeArrowheads="1"/>
          </p:cNvSpPr>
          <p:nvPr/>
        </p:nvSpPr>
        <p:spPr bwMode="auto">
          <a:xfrm>
            <a:off x="8968081" y="2527068"/>
            <a:ext cx="456856" cy="169277"/>
          </a:xfrm>
          <a:prstGeom prst="rect">
            <a:avLst/>
          </a:prstGeom>
          <a:noFill/>
          <a:ln w="9525" algn="ctr">
            <a:noFill/>
            <a:miter lim="800000"/>
            <a:headEnd/>
            <a:tailEnd/>
          </a:ln>
        </p:spPr>
        <p:txBody>
          <a:bodyPr wrap="none" lIns="0" tIns="0" rIns="0" bIns="0">
            <a:spAutoFit/>
          </a:bodyPr>
          <a:lstStyle/>
          <a:p>
            <a:r>
              <a:rPr lang="en-US" sz="1100" b="1" dirty="0">
                <a:solidFill>
                  <a:schemeClr val="bg2"/>
                </a:solidFill>
                <a:latin typeface="Shape Sans Display" panose="00000900000000000000" pitchFamily="50" charset="0"/>
              </a:rPr>
              <a:t>Finland</a:t>
            </a:r>
          </a:p>
        </p:txBody>
      </p:sp>
      <p:sp>
        <p:nvSpPr>
          <p:cNvPr id="22" name="Text Box 34">
            <a:extLst>
              <a:ext uri="{FF2B5EF4-FFF2-40B4-BE49-F238E27FC236}">
                <a16:creationId xmlns:a16="http://schemas.microsoft.com/office/drawing/2014/main" id="{E205D329-3FD2-1DEA-2CC6-C5D7D1BFDBAE}"/>
              </a:ext>
            </a:extLst>
          </p:cNvPr>
          <p:cNvSpPr txBox="1">
            <a:spLocks noChangeArrowheads="1"/>
          </p:cNvSpPr>
          <p:nvPr/>
        </p:nvSpPr>
        <p:spPr bwMode="auto">
          <a:xfrm>
            <a:off x="8480372" y="4059299"/>
            <a:ext cx="543418" cy="169277"/>
          </a:xfrm>
          <a:prstGeom prst="rect">
            <a:avLst/>
          </a:prstGeom>
          <a:noFill/>
          <a:ln w="9525" algn="ctr">
            <a:noFill/>
            <a:miter lim="800000"/>
            <a:headEnd/>
            <a:tailEnd/>
          </a:ln>
        </p:spPr>
        <p:txBody>
          <a:bodyPr wrap="square" lIns="0" tIns="0" rIns="0" bIns="0">
            <a:spAutoFit/>
          </a:bodyPr>
          <a:lstStyle/>
          <a:p>
            <a:r>
              <a:rPr lang="nb-NO" sz="1100" b="1" dirty="0">
                <a:solidFill>
                  <a:schemeClr val="bg2"/>
                </a:solidFill>
                <a:latin typeface="Shape Sans Display" panose="00000900000000000000" pitchFamily="50" charset="0"/>
              </a:rPr>
              <a:t>Polen</a:t>
            </a:r>
          </a:p>
        </p:txBody>
      </p:sp>
      <p:sp>
        <p:nvSpPr>
          <p:cNvPr id="23" name="Text Box 37">
            <a:extLst>
              <a:ext uri="{FF2B5EF4-FFF2-40B4-BE49-F238E27FC236}">
                <a16:creationId xmlns:a16="http://schemas.microsoft.com/office/drawing/2014/main" id="{8E0F9E7F-8D22-46D4-EA36-D921D68EA2B9}"/>
              </a:ext>
            </a:extLst>
          </p:cNvPr>
          <p:cNvSpPr txBox="1">
            <a:spLocks noChangeArrowheads="1"/>
          </p:cNvSpPr>
          <p:nvPr/>
        </p:nvSpPr>
        <p:spPr bwMode="auto">
          <a:xfrm>
            <a:off x="7468413" y="4321935"/>
            <a:ext cx="552906" cy="169277"/>
          </a:xfrm>
          <a:prstGeom prst="rect">
            <a:avLst/>
          </a:prstGeom>
          <a:noFill/>
          <a:ln w="9525" algn="ctr">
            <a:noFill/>
            <a:miter lim="800000"/>
            <a:headEnd/>
            <a:tailEnd/>
          </a:ln>
        </p:spPr>
        <p:txBody>
          <a:bodyPr wrap="square" lIns="0" tIns="0" rIns="0" bIns="0">
            <a:spAutoFit/>
          </a:bodyPr>
          <a:lstStyle/>
          <a:p>
            <a:r>
              <a:rPr lang="nb-NO" sz="1100" b="1" dirty="0">
                <a:solidFill>
                  <a:schemeClr val="bg2"/>
                </a:solidFill>
                <a:latin typeface="Shape Sans Display" panose="00000900000000000000" pitchFamily="50" charset="0"/>
              </a:rPr>
              <a:t>Tsjekkia</a:t>
            </a:r>
          </a:p>
        </p:txBody>
      </p:sp>
      <p:sp>
        <p:nvSpPr>
          <p:cNvPr id="24" name="Text Box 36">
            <a:extLst>
              <a:ext uri="{FF2B5EF4-FFF2-40B4-BE49-F238E27FC236}">
                <a16:creationId xmlns:a16="http://schemas.microsoft.com/office/drawing/2014/main" id="{7AABE85C-857C-B650-F85C-3EC50A193C3F}"/>
              </a:ext>
            </a:extLst>
          </p:cNvPr>
          <p:cNvSpPr txBox="1">
            <a:spLocks noChangeArrowheads="1"/>
          </p:cNvSpPr>
          <p:nvPr/>
        </p:nvSpPr>
        <p:spPr bwMode="auto">
          <a:xfrm>
            <a:off x="7869546" y="4738693"/>
            <a:ext cx="442429" cy="169277"/>
          </a:xfrm>
          <a:prstGeom prst="rect">
            <a:avLst/>
          </a:prstGeom>
          <a:noFill/>
          <a:ln w="9525" algn="ctr">
            <a:noFill/>
            <a:miter lim="800000"/>
            <a:headEnd/>
            <a:tailEnd/>
          </a:ln>
        </p:spPr>
        <p:txBody>
          <a:bodyPr wrap="none" lIns="0" tIns="0" rIns="0" bIns="0">
            <a:spAutoFit/>
          </a:bodyPr>
          <a:lstStyle/>
          <a:p>
            <a:pPr algn="r"/>
            <a:r>
              <a:rPr lang="nb-NO" sz="1100" b="1" dirty="0">
                <a:solidFill>
                  <a:schemeClr val="bg2"/>
                </a:solidFill>
                <a:latin typeface="Shape Sans Display" panose="00000900000000000000" pitchFamily="50" charset="0"/>
              </a:rPr>
              <a:t>Ungarn</a:t>
            </a:r>
          </a:p>
        </p:txBody>
      </p:sp>
      <p:sp>
        <p:nvSpPr>
          <p:cNvPr id="25" name="Text Box 35">
            <a:extLst>
              <a:ext uri="{FF2B5EF4-FFF2-40B4-BE49-F238E27FC236}">
                <a16:creationId xmlns:a16="http://schemas.microsoft.com/office/drawing/2014/main" id="{4784D9BE-7EE2-38FD-BCF0-27ABDFD6A1CA}"/>
              </a:ext>
            </a:extLst>
          </p:cNvPr>
          <p:cNvSpPr txBox="1">
            <a:spLocks noChangeArrowheads="1"/>
          </p:cNvSpPr>
          <p:nvPr/>
        </p:nvSpPr>
        <p:spPr bwMode="auto">
          <a:xfrm>
            <a:off x="9089194" y="4465487"/>
            <a:ext cx="520976" cy="169277"/>
          </a:xfrm>
          <a:prstGeom prst="rect">
            <a:avLst/>
          </a:prstGeom>
          <a:noFill/>
          <a:ln w="9525" algn="ctr">
            <a:noFill/>
            <a:miter lim="800000"/>
            <a:headEnd/>
            <a:tailEnd/>
          </a:ln>
        </p:spPr>
        <p:txBody>
          <a:bodyPr wrap="none" lIns="0" tIns="0" rIns="0" bIns="0">
            <a:spAutoFit/>
          </a:bodyPr>
          <a:lstStyle/>
          <a:p>
            <a:r>
              <a:rPr lang="en-US" sz="1100" b="1" dirty="0">
                <a:solidFill>
                  <a:schemeClr val="bg2"/>
                </a:solidFill>
                <a:latin typeface="Shape Sans Display" panose="00000900000000000000" pitchFamily="50" charset="0"/>
              </a:rPr>
              <a:t>Slovakia</a:t>
            </a:r>
          </a:p>
        </p:txBody>
      </p:sp>
      <p:sp>
        <p:nvSpPr>
          <p:cNvPr id="26" name="Text Box 36">
            <a:extLst>
              <a:ext uri="{FF2B5EF4-FFF2-40B4-BE49-F238E27FC236}">
                <a16:creationId xmlns:a16="http://schemas.microsoft.com/office/drawing/2014/main" id="{78AD4F2F-C05E-505F-E2FE-64622DDEB49B}"/>
              </a:ext>
            </a:extLst>
          </p:cNvPr>
          <p:cNvSpPr txBox="1">
            <a:spLocks noChangeArrowheads="1"/>
          </p:cNvSpPr>
          <p:nvPr/>
        </p:nvSpPr>
        <p:spPr bwMode="auto">
          <a:xfrm>
            <a:off x="9077973" y="4945972"/>
            <a:ext cx="543418" cy="169277"/>
          </a:xfrm>
          <a:prstGeom prst="rect">
            <a:avLst/>
          </a:prstGeom>
          <a:noFill/>
          <a:ln w="9525" algn="ctr">
            <a:noFill/>
            <a:miter lim="800000"/>
            <a:headEnd/>
            <a:tailEnd/>
          </a:ln>
        </p:spPr>
        <p:txBody>
          <a:bodyPr wrap="none" lIns="0" tIns="0" rIns="0" bIns="0">
            <a:spAutoFit/>
          </a:bodyPr>
          <a:lstStyle/>
          <a:p>
            <a:r>
              <a:rPr lang="en-US" sz="1100" b="1" dirty="0">
                <a:solidFill>
                  <a:schemeClr val="bg2"/>
                </a:solidFill>
                <a:latin typeface="Shape Sans Display" panose="00000900000000000000" pitchFamily="50" charset="0"/>
              </a:rPr>
              <a:t>Romania</a:t>
            </a:r>
          </a:p>
        </p:txBody>
      </p:sp>
      <p:sp>
        <p:nvSpPr>
          <p:cNvPr id="27" name="Rectangle 20">
            <a:extLst>
              <a:ext uri="{FF2B5EF4-FFF2-40B4-BE49-F238E27FC236}">
                <a16:creationId xmlns:a16="http://schemas.microsoft.com/office/drawing/2014/main" id="{A2959152-83B8-D998-D9A6-15F75FB499C4}"/>
              </a:ext>
            </a:extLst>
          </p:cNvPr>
          <p:cNvSpPr>
            <a:spLocks noChangeArrowheads="1"/>
          </p:cNvSpPr>
          <p:nvPr/>
        </p:nvSpPr>
        <p:spPr bwMode="auto">
          <a:xfrm>
            <a:off x="434898" y="4766445"/>
            <a:ext cx="2679130" cy="1309652"/>
          </a:xfrm>
          <a:prstGeom prst="rect">
            <a:avLst/>
          </a:prstGeom>
          <a:noFill/>
          <a:ln w="12700">
            <a:noFill/>
            <a:miter lim="800000"/>
            <a:headEnd/>
            <a:tailEnd/>
          </a:ln>
        </p:spPr>
        <p:txBody>
          <a:bodyPr lIns="144000" tIns="72000" rIns="72000" bIns="72000" anchor="ctr" anchorCtr="0"/>
          <a:lstStyle/>
          <a:p>
            <a:pPr>
              <a:spcBef>
                <a:spcPts val="200"/>
              </a:spcBef>
              <a:tabLst>
                <a:tab pos="2287588" algn="r"/>
                <a:tab pos="2752725" algn="r"/>
              </a:tabLst>
            </a:pPr>
            <a:r>
              <a:rPr lang="nb-NO" sz="1600" b="1" dirty="0">
                <a:latin typeface="Shape Sans" panose="00000500000000000000" pitchFamily="50" charset="0"/>
              </a:rPr>
              <a:t>Geografi og omsetning</a:t>
            </a:r>
          </a:p>
          <a:p>
            <a:pPr>
              <a:spcBef>
                <a:spcPts val="200"/>
              </a:spcBef>
              <a:tabLst>
                <a:tab pos="2287588" algn="r"/>
                <a:tab pos="2752725" algn="r"/>
              </a:tabLst>
            </a:pPr>
            <a:r>
              <a:rPr lang="nb-NO" sz="1600" dirty="0">
                <a:latin typeface="Shape Sans" panose="00000500000000000000" pitchFamily="50" charset="0"/>
              </a:rPr>
              <a:t>USA:  42%</a:t>
            </a:r>
          </a:p>
          <a:p>
            <a:pPr>
              <a:spcBef>
                <a:spcPts val="200"/>
              </a:spcBef>
              <a:tabLst>
                <a:tab pos="2287588" algn="r"/>
                <a:tab pos="2752725" algn="r"/>
              </a:tabLst>
            </a:pPr>
            <a:r>
              <a:rPr lang="nb-NO" sz="1600" dirty="0">
                <a:latin typeface="Shape Sans" panose="00000500000000000000" pitchFamily="50" charset="0"/>
              </a:rPr>
              <a:t>Norden:  40%   </a:t>
            </a:r>
          </a:p>
          <a:p>
            <a:pPr>
              <a:spcBef>
                <a:spcPts val="600"/>
              </a:spcBef>
              <a:tabLst>
                <a:tab pos="2287588" algn="r"/>
                <a:tab pos="2752725" algn="r"/>
              </a:tabLst>
            </a:pPr>
            <a:r>
              <a:rPr lang="nb-NO" sz="1600" dirty="0">
                <a:latin typeface="Shape Sans" panose="00000500000000000000" pitchFamily="50" charset="0"/>
              </a:rPr>
              <a:t>Europa:  18%   </a:t>
            </a:r>
          </a:p>
        </p:txBody>
      </p:sp>
      <p:sp>
        <p:nvSpPr>
          <p:cNvPr id="28" name="Tittel 4">
            <a:extLst>
              <a:ext uri="{FF2B5EF4-FFF2-40B4-BE49-F238E27FC236}">
                <a16:creationId xmlns:a16="http://schemas.microsoft.com/office/drawing/2014/main" id="{42A58FB6-AE5A-69A0-35F8-F693F109C55C}"/>
              </a:ext>
            </a:extLst>
          </p:cNvPr>
          <p:cNvSpPr txBox="1">
            <a:spLocks/>
          </p:cNvSpPr>
          <p:nvPr/>
        </p:nvSpPr>
        <p:spPr>
          <a:xfrm>
            <a:off x="434898" y="372133"/>
            <a:ext cx="11757102" cy="644581"/>
          </a:xfrm>
          <a:prstGeom prst="rect">
            <a:avLst/>
          </a:prstGeom>
        </p:spPr>
        <p:txBody>
          <a:bodyPr lIns="91440" tIns="45720" rIns="91440" bIns="45720"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3400" dirty="0">
                <a:latin typeface="Shape Sans" panose="00000500000000000000" pitchFamily="50" charset="0"/>
              </a:rPr>
              <a:t>Vi har virksomhet i utvalgte hjemmemarked i </a:t>
            </a:r>
            <a:r>
              <a:rPr lang="nb-NO" sz="3400" b="1" dirty="0">
                <a:latin typeface="Shape Sans" panose="00000500000000000000" pitchFamily="50" charset="0"/>
              </a:rPr>
              <a:t>Europa og USA</a:t>
            </a:r>
          </a:p>
        </p:txBody>
      </p:sp>
    </p:spTree>
    <p:extLst>
      <p:ext uri="{BB962C8B-B14F-4D97-AF65-F5344CB8AC3E}">
        <p14:creationId xmlns:p14="http://schemas.microsoft.com/office/powerpoint/2010/main" val="1056314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1E100-852B-7444-2E4A-5C3F4737A592}"/>
              </a:ext>
            </a:extLst>
          </p:cNvPr>
          <p:cNvSpPr>
            <a:spLocks noGrp="1"/>
          </p:cNvSpPr>
          <p:nvPr>
            <p:ph type="body" sz="quarter" idx="14"/>
          </p:nvPr>
        </p:nvSpPr>
        <p:spPr/>
        <p:txBody>
          <a:bodyPr/>
          <a:lstStyle/>
          <a:p>
            <a:r>
              <a:rPr lang="nb-NO" sz="4000" dirty="0">
                <a:solidFill>
                  <a:schemeClr val="tx2"/>
                </a:solidFill>
                <a:latin typeface="Shape Sans" panose="00000500000000000000" pitchFamily="50" charset="0"/>
              </a:rPr>
              <a:t>Vår unike </a:t>
            </a:r>
            <a:r>
              <a:rPr lang="nb-NO" sz="4000" b="1" dirty="0">
                <a:solidFill>
                  <a:schemeClr val="tx2"/>
                </a:solidFill>
                <a:latin typeface="Shape Sans" panose="00000500000000000000" pitchFamily="50" charset="0"/>
              </a:rPr>
              <a:t>forretningsmodell</a:t>
            </a:r>
            <a:r>
              <a:rPr lang="nb-NO" sz="4000" dirty="0">
                <a:solidFill>
                  <a:schemeClr val="tx2"/>
                </a:solidFill>
                <a:latin typeface="Shape Sans" panose="00000500000000000000" pitchFamily="50" charset="0"/>
              </a:rPr>
              <a:t> forklart </a:t>
            </a:r>
          </a:p>
        </p:txBody>
      </p:sp>
      <p:sp>
        <p:nvSpPr>
          <p:cNvPr id="4" name="Slide Number Placeholder 3">
            <a:extLst>
              <a:ext uri="{FF2B5EF4-FFF2-40B4-BE49-F238E27FC236}">
                <a16:creationId xmlns:a16="http://schemas.microsoft.com/office/drawing/2014/main" id="{8B7FF17E-F622-ED44-7975-A49E6A665B12}"/>
              </a:ext>
            </a:extLst>
          </p:cNvPr>
          <p:cNvSpPr>
            <a:spLocks noGrp="1"/>
          </p:cNvSpPr>
          <p:nvPr>
            <p:ph type="sldNum" sz="quarter" idx="4"/>
          </p:nvPr>
        </p:nvSpPr>
        <p:spPr/>
        <p:txBody>
          <a:bodyPr/>
          <a:lstStyle/>
          <a:p>
            <a:fld id="{EF8DBD5B-30F9-4F9C-AE39-E065C1AC514D}" type="slidenum">
              <a:rPr lang="en-US" smtClean="0"/>
              <a:pPr/>
              <a:t>4</a:t>
            </a:fld>
            <a:endParaRPr lang="en-US"/>
          </a:p>
        </p:txBody>
      </p:sp>
      <p:sp>
        <p:nvSpPr>
          <p:cNvPr id="5" name="Freeform 7">
            <a:extLst>
              <a:ext uri="{FF2B5EF4-FFF2-40B4-BE49-F238E27FC236}">
                <a16:creationId xmlns:a16="http://schemas.microsoft.com/office/drawing/2014/main" id="{DBEF829D-4D30-73C3-7C9C-FA008EB37D1A}"/>
              </a:ext>
            </a:extLst>
          </p:cNvPr>
          <p:cNvSpPr>
            <a:spLocks/>
          </p:cNvSpPr>
          <p:nvPr/>
        </p:nvSpPr>
        <p:spPr bwMode="auto">
          <a:xfrm rot="10800000">
            <a:off x="6055789" y="4923275"/>
            <a:ext cx="225691" cy="38130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6" name="Freeform 23">
            <a:extLst>
              <a:ext uri="{FF2B5EF4-FFF2-40B4-BE49-F238E27FC236}">
                <a16:creationId xmlns:a16="http://schemas.microsoft.com/office/drawing/2014/main" id="{D2DEA230-06DE-7F95-2D43-E90EC0D4C191}"/>
              </a:ext>
            </a:extLst>
          </p:cNvPr>
          <p:cNvSpPr>
            <a:spLocks/>
          </p:cNvSpPr>
          <p:nvPr/>
        </p:nvSpPr>
        <p:spPr bwMode="auto">
          <a:xfrm rot="5400000">
            <a:off x="8678883" y="3364235"/>
            <a:ext cx="242739"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7" name="Freeform 23">
            <a:extLst>
              <a:ext uri="{FF2B5EF4-FFF2-40B4-BE49-F238E27FC236}">
                <a16:creationId xmlns:a16="http://schemas.microsoft.com/office/drawing/2014/main" id="{B66C6B6A-9795-5BB0-E7F7-32FE43FAA465}"/>
              </a:ext>
            </a:extLst>
          </p:cNvPr>
          <p:cNvSpPr>
            <a:spLocks/>
          </p:cNvSpPr>
          <p:nvPr/>
        </p:nvSpPr>
        <p:spPr bwMode="auto">
          <a:xfrm rot="5400000">
            <a:off x="9768308" y="3364618"/>
            <a:ext cx="241976"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8" name="Freeform 9">
            <a:extLst>
              <a:ext uri="{FF2B5EF4-FFF2-40B4-BE49-F238E27FC236}">
                <a16:creationId xmlns:a16="http://schemas.microsoft.com/office/drawing/2014/main" id="{BF75026D-AAB0-4630-E6FF-E86B92B6728C}"/>
              </a:ext>
            </a:extLst>
          </p:cNvPr>
          <p:cNvSpPr>
            <a:spLocks/>
          </p:cNvSpPr>
          <p:nvPr/>
        </p:nvSpPr>
        <p:spPr bwMode="auto">
          <a:xfrm rot="16200000">
            <a:off x="2719715" y="4587368"/>
            <a:ext cx="144202" cy="242002"/>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accent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grpSp>
        <p:nvGrpSpPr>
          <p:cNvPr id="9" name="Group 8">
            <a:extLst>
              <a:ext uri="{FF2B5EF4-FFF2-40B4-BE49-F238E27FC236}">
                <a16:creationId xmlns:a16="http://schemas.microsoft.com/office/drawing/2014/main" id="{994C0711-B335-944A-D610-ACEA078943A9}"/>
              </a:ext>
            </a:extLst>
          </p:cNvPr>
          <p:cNvGrpSpPr>
            <a:grpSpLocks/>
          </p:cNvGrpSpPr>
          <p:nvPr/>
        </p:nvGrpSpPr>
        <p:grpSpPr bwMode="auto">
          <a:xfrm>
            <a:off x="1885376" y="1876430"/>
            <a:ext cx="8420986" cy="4261569"/>
            <a:chOff x="749" y="1120"/>
            <a:chExt cx="3992" cy="2654"/>
          </a:xfrm>
        </p:grpSpPr>
        <p:sp>
          <p:nvSpPr>
            <p:cNvPr id="10" name="AutoShape 4">
              <a:extLst>
                <a:ext uri="{FF2B5EF4-FFF2-40B4-BE49-F238E27FC236}">
                  <a16:creationId xmlns:a16="http://schemas.microsoft.com/office/drawing/2014/main" id="{B9722AF1-C8B5-3BC4-6970-19DCB7B6C131}"/>
                </a:ext>
              </a:extLst>
            </p:cNvPr>
            <p:cNvSpPr>
              <a:spLocks noChangeArrowheads="1"/>
            </p:cNvSpPr>
            <p:nvPr/>
          </p:nvSpPr>
          <p:spPr bwMode="auto">
            <a:xfrm>
              <a:off x="871" y="2113"/>
              <a:ext cx="629" cy="708"/>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400" b="0" i="0" u="none" strike="noStrike" kern="1200" cap="none" spc="0" normalizeH="0" baseline="0" noProof="0" dirty="0">
                  <a:ln>
                    <a:noFill/>
                  </a:ln>
                  <a:solidFill>
                    <a:srgbClr val="FFFFFF"/>
                  </a:solidFill>
                  <a:effectLst/>
                  <a:uLnTx/>
                  <a:uFillTx/>
                  <a:latin typeface="Shape Sans" panose="00000500000000000000" pitchFamily="50" charset="0"/>
                </a:rPr>
                <a:t>Entreprenør</a:t>
              </a:r>
            </a:p>
          </p:txBody>
        </p:sp>
        <p:sp>
          <p:nvSpPr>
            <p:cNvPr id="11" name="AutoShape 5">
              <a:extLst>
                <a:ext uri="{FF2B5EF4-FFF2-40B4-BE49-F238E27FC236}">
                  <a16:creationId xmlns:a16="http://schemas.microsoft.com/office/drawing/2014/main" id="{792BD480-8B39-667B-5CF7-4B242B8E7799}"/>
                </a:ext>
              </a:extLst>
            </p:cNvPr>
            <p:cNvSpPr>
              <a:spLocks noChangeArrowheads="1"/>
            </p:cNvSpPr>
            <p:nvPr/>
          </p:nvSpPr>
          <p:spPr bwMode="auto">
            <a:xfrm>
              <a:off x="755" y="3308"/>
              <a:ext cx="840" cy="466"/>
            </a:xfrm>
            <a:prstGeom prst="roundRect">
              <a:avLst>
                <a:gd name="adj" fmla="val 15616"/>
              </a:avLst>
            </a:prstGeom>
            <a:solidFill>
              <a:srgbClr val="3ECE7B"/>
            </a:solidFill>
            <a:ln w="19050">
              <a:solidFill>
                <a:schemeClr val="tx1"/>
              </a:solidFill>
              <a:prstDash val="sysDot"/>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dirty="0">
                  <a:ln>
                    <a:noFill/>
                  </a:ln>
                  <a:solidFill>
                    <a:srgbClr val="FFFFFF"/>
                  </a:solidFill>
                  <a:effectLst/>
                  <a:uLnTx/>
                  <a:uFillTx/>
                  <a:latin typeface="Shape Sans" panose="00000500000000000000" pitchFamily="50" charset="0"/>
                </a:rPr>
                <a:t> Eksterne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dirty="0">
                  <a:ln>
                    <a:noFill/>
                  </a:ln>
                  <a:solidFill>
                    <a:srgbClr val="FFFFFF"/>
                  </a:solidFill>
                  <a:effectLst/>
                  <a:uLnTx/>
                  <a:uFillTx/>
                  <a:latin typeface="Shape Sans" panose="00000500000000000000" pitchFamily="50" charset="0"/>
                </a:rPr>
                <a:t>  kontrakter</a:t>
              </a:r>
            </a:p>
          </p:txBody>
        </p:sp>
        <p:sp>
          <p:nvSpPr>
            <p:cNvPr id="12" name="Freeform 6">
              <a:extLst>
                <a:ext uri="{FF2B5EF4-FFF2-40B4-BE49-F238E27FC236}">
                  <a16:creationId xmlns:a16="http://schemas.microsoft.com/office/drawing/2014/main" id="{AEECA3CE-B73D-5961-CE6B-EB60612280A2}"/>
                </a:ext>
              </a:extLst>
            </p:cNvPr>
            <p:cNvSpPr>
              <a:spLocks/>
            </p:cNvSpPr>
            <p:nvPr/>
          </p:nvSpPr>
          <p:spPr bwMode="auto">
            <a:xfrm>
              <a:off x="1337" y="1789"/>
              <a:ext cx="258" cy="321"/>
            </a:xfrm>
            <a:custGeom>
              <a:avLst/>
              <a:gdLst>
                <a:gd name="T0" fmla="*/ 316429647 w 355"/>
                <a:gd name="T1" fmla="*/ 1694558702 h 310"/>
                <a:gd name="T2" fmla="*/ 316429647 w 355"/>
                <a:gd name="T3" fmla="*/ 1694558702 h 310"/>
                <a:gd name="T4" fmla="*/ 316429647 w 355"/>
                <a:gd name="T5" fmla="*/ 1694558702 h 310"/>
                <a:gd name="T6" fmla="*/ 0 60000 65536"/>
                <a:gd name="T7" fmla="*/ 0 60000 65536"/>
                <a:gd name="T8" fmla="*/ 0 60000 65536"/>
                <a:gd name="T9" fmla="*/ 0 w 355"/>
                <a:gd name="T10" fmla="*/ 0 h 310"/>
                <a:gd name="T11" fmla="*/ 355 w 355"/>
                <a:gd name="T12" fmla="*/ 310 h 310"/>
              </a:gdLst>
              <a:ahLst/>
              <a:cxnLst>
                <a:cxn ang="T6">
                  <a:pos x="T0" y="T1"/>
                </a:cxn>
                <a:cxn ang="T7">
                  <a:pos x="T2" y="T3"/>
                </a:cxn>
                <a:cxn ang="T8">
                  <a:pos x="T4" y="T5"/>
                </a:cxn>
              </a:cxnLst>
              <a:rect l="T9" t="T10" r="T11" b="T12"/>
              <a:pathLst>
                <a:path w="355" h="310">
                  <a:moveTo>
                    <a:pt x="28" y="310"/>
                  </a:moveTo>
                  <a:cubicBezTo>
                    <a:pt x="36" y="270"/>
                    <a:pt x="0" y="144"/>
                    <a:pt x="78" y="72"/>
                  </a:cubicBezTo>
                  <a:cubicBezTo>
                    <a:pt x="156" y="0"/>
                    <a:pt x="297" y="41"/>
                    <a:pt x="355" y="33"/>
                  </a:cubicBezTo>
                </a:path>
              </a:pathLst>
            </a:custGeom>
            <a:solidFill>
              <a:srgbClr val="FFFFFF"/>
            </a:solid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13" name="Freeform 7">
              <a:extLst>
                <a:ext uri="{FF2B5EF4-FFF2-40B4-BE49-F238E27FC236}">
                  <a16:creationId xmlns:a16="http://schemas.microsoft.com/office/drawing/2014/main" id="{5FB4960F-7A91-EBBA-8378-5F6EB4BC4C91}"/>
                </a:ext>
              </a:extLst>
            </p:cNvPr>
            <p:cNvSpPr>
              <a:spLocks/>
            </p:cNvSpPr>
            <p:nvPr/>
          </p:nvSpPr>
          <p:spPr bwMode="auto">
            <a:xfrm>
              <a:off x="1526" y="1707"/>
              <a:ext cx="95" cy="23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14" name="Line 10">
              <a:extLst>
                <a:ext uri="{FF2B5EF4-FFF2-40B4-BE49-F238E27FC236}">
                  <a16:creationId xmlns:a16="http://schemas.microsoft.com/office/drawing/2014/main" id="{C19EC360-E337-FD60-21BE-317B4A3A727C}"/>
                </a:ext>
              </a:extLst>
            </p:cNvPr>
            <p:cNvSpPr>
              <a:spLocks noChangeShapeType="1"/>
            </p:cNvSpPr>
            <p:nvPr/>
          </p:nvSpPr>
          <p:spPr bwMode="auto">
            <a:xfrm>
              <a:off x="1182" y="2899"/>
              <a:ext cx="7" cy="409"/>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15" name="Freeform 13">
              <a:extLst>
                <a:ext uri="{FF2B5EF4-FFF2-40B4-BE49-F238E27FC236}">
                  <a16:creationId xmlns:a16="http://schemas.microsoft.com/office/drawing/2014/main" id="{2A206290-B393-A916-C25C-4557DA05DC16}"/>
                </a:ext>
              </a:extLst>
            </p:cNvPr>
            <p:cNvSpPr>
              <a:spLocks/>
            </p:cNvSpPr>
            <p:nvPr/>
          </p:nvSpPr>
          <p:spPr bwMode="auto">
            <a:xfrm>
              <a:off x="1364" y="2913"/>
              <a:ext cx="667" cy="209"/>
            </a:xfrm>
            <a:custGeom>
              <a:avLst/>
              <a:gdLst>
                <a:gd name="T0" fmla="*/ 6 w 565"/>
                <a:gd name="T1" fmla="*/ 0 h 234"/>
                <a:gd name="T2" fmla="*/ 95 w 565"/>
                <a:gd name="T3" fmla="*/ 200 h 234"/>
                <a:gd name="T4" fmla="*/ 565 w 565"/>
                <a:gd name="T5" fmla="*/ 222 h 234"/>
                <a:gd name="T6" fmla="*/ 0 60000 65536"/>
                <a:gd name="T7" fmla="*/ 0 60000 65536"/>
                <a:gd name="T8" fmla="*/ 0 60000 65536"/>
                <a:gd name="T9" fmla="*/ 0 w 565"/>
                <a:gd name="T10" fmla="*/ 0 h 234"/>
                <a:gd name="T11" fmla="*/ 565 w 565"/>
                <a:gd name="T12" fmla="*/ 234 h 234"/>
              </a:gdLst>
              <a:ahLst/>
              <a:cxnLst>
                <a:cxn ang="T6">
                  <a:pos x="T0" y="T1"/>
                </a:cxn>
                <a:cxn ang="T7">
                  <a:pos x="T2" y="T3"/>
                </a:cxn>
                <a:cxn ang="T8">
                  <a:pos x="T4" y="T5"/>
                </a:cxn>
              </a:cxnLst>
              <a:rect l="T9" t="T10" r="T11" b="T12"/>
              <a:pathLst>
                <a:path w="565" h="234">
                  <a:moveTo>
                    <a:pt x="6" y="0"/>
                  </a:moveTo>
                  <a:cubicBezTo>
                    <a:pt x="21" y="32"/>
                    <a:pt x="0" y="166"/>
                    <a:pt x="95" y="200"/>
                  </a:cubicBezTo>
                  <a:cubicBezTo>
                    <a:pt x="190" y="234"/>
                    <a:pt x="467" y="218"/>
                    <a:pt x="565" y="222"/>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6" name="Freeform 13">
              <a:extLst>
                <a:ext uri="{FF2B5EF4-FFF2-40B4-BE49-F238E27FC236}">
                  <a16:creationId xmlns:a16="http://schemas.microsoft.com/office/drawing/2014/main" id="{62A9F135-F912-5ACB-2FC0-B0C812CD27DA}"/>
                </a:ext>
              </a:extLst>
            </p:cNvPr>
            <p:cNvSpPr>
              <a:spLocks/>
            </p:cNvSpPr>
            <p:nvPr/>
          </p:nvSpPr>
          <p:spPr bwMode="auto">
            <a:xfrm>
              <a:off x="2797" y="2771"/>
              <a:ext cx="1769" cy="392"/>
            </a:xfrm>
            <a:custGeom>
              <a:avLst/>
              <a:gdLst>
                <a:gd name="T0" fmla="*/ 487401533 w 2265"/>
                <a:gd name="T1" fmla="*/ 0 h 343"/>
                <a:gd name="T2" fmla="*/ 487401533 w 2265"/>
                <a:gd name="T3" fmla="*/ 2147483647 h 343"/>
                <a:gd name="T4" fmla="*/ 0 w 2265"/>
                <a:gd name="T5" fmla="*/ 2147483647 h 343"/>
                <a:gd name="T6" fmla="*/ 0 60000 65536"/>
                <a:gd name="T7" fmla="*/ 0 60000 65536"/>
                <a:gd name="T8" fmla="*/ 0 60000 65536"/>
                <a:gd name="T9" fmla="*/ 0 w 2265"/>
                <a:gd name="T10" fmla="*/ 0 h 343"/>
                <a:gd name="T11" fmla="*/ 2265 w 2265"/>
                <a:gd name="T12" fmla="*/ 343 h 343"/>
              </a:gdLst>
              <a:ahLst/>
              <a:cxnLst>
                <a:cxn ang="T6">
                  <a:pos x="T0" y="T1"/>
                </a:cxn>
                <a:cxn ang="T7">
                  <a:pos x="T2" y="T3"/>
                </a:cxn>
                <a:cxn ang="T8">
                  <a:pos x="T4" y="T5"/>
                </a:cxn>
              </a:cxnLst>
              <a:rect l="T9" t="T10" r="T11" b="T12"/>
              <a:pathLst>
                <a:path w="2265" h="343">
                  <a:moveTo>
                    <a:pt x="2227" y="0"/>
                  </a:moveTo>
                  <a:cubicBezTo>
                    <a:pt x="2208" y="51"/>
                    <a:pt x="2265" y="277"/>
                    <a:pt x="2116" y="310"/>
                  </a:cubicBezTo>
                  <a:cubicBezTo>
                    <a:pt x="1967" y="343"/>
                    <a:pt x="441" y="314"/>
                    <a:pt x="0" y="315"/>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solidFill>
                  <a:srgbClr val="293E6B"/>
                </a:solidFill>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17" name="Freeform 14">
              <a:extLst>
                <a:ext uri="{FF2B5EF4-FFF2-40B4-BE49-F238E27FC236}">
                  <a16:creationId xmlns:a16="http://schemas.microsoft.com/office/drawing/2014/main" id="{A51C66F8-0A83-3676-9D6C-F55137E9E3DD}"/>
                </a:ext>
              </a:extLst>
            </p:cNvPr>
            <p:cNvSpPr>
              <a:spLocks/>
            </p:cNvSpPr>
            <p:nvPr/>
          </p:nvSpPr>
          <p:spPr bwMode="auto">
            <a:xfrm>
              <a:off x="3143" y="2782"/>
              <a:ext cx="953" cy="381"/>
            </a:xfrm>
            <a:custGeom>
              <a:avLst/>
              <a:gdLst>
                <a:gd name="T0" fmla="*/ 832724183 w 1116"/>
                <a:gd name="T1" fmla="*/ 0 h 343"/>
                <a:gd name="T2" fmla="*/ 832724183 w 1116"/>
                <a:gd name="T3" fmla="*/ 2147483647 h 343"/>
                <a:gd name="T4" fmla="*/ 0 w 1116"/>
                <a:gd name="T5" fmla="*/ 2147483647 h 343"/>
                <a:gd name="T6" fmla="*/ 0 60000 65536"/>
                <a:gd name="T7" fmla="*/ 0 60000 65536"/>
                <a:gd name="T8" fmla="*/ 0 60000 65536"/>
                <a:gd name="T9" fmla="*/ 0 w 1116"/>
                <a:gd name="T10" fmla="*/ 0 h 343"/>
                <a:gd name="T11" fmla="*/ 1116 w 1116"/>
                <a:gd name="T12" fmla="*/ 343 h 343"/>
              </a:gdLst>
              <a:ahLst/>
              <a:cxnLst>
                <a:cxn ang="T6">
                  <a:pos x="T0" y="T1"/>
                </a:cxn>
                <a:cxn ang="T7">
                  <a:pos x="T2" y="T3"/>
                </a:cxn>
                <a:cxn ang="T8">
                  <a:pos x="T4" y="T5"/>
                </a:cxn>
              </a:cxnLst>
              <a:rect l="T9" t="T10" r="T11" b="T12"/>
              <a:pathLst>
                <a:path w="1116" h="343">
                  <a:moveTo>
                    <a:pt x="1052" y="0"/>
                  </a:moveTo>
                  <a:cubicBezTo>
                    <a:pt x="1033" y="51"/>
                    <a:pt x="1116" y="257"/>
                    <a:pt x="941" y="310"/>
                  </a:cubicBezTo>
                  <a:cubicBezTo>
                    <a:pt x="792" y="343"/>
                    <a:pt x="196" y="319"/>
                    <a:pt x="0" y="321"/>
                  </a:cubicBezTo>
                </a:path>
              </a:pathLst>
            </a:custGeom>
            <a:no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18" name="Freeform 18">
              <a:extLst>
                <a:ext uri="{FF2B5EF4-FFF2-40B4-BE49-F238E27FC236}">
                  <a16:creationId xmlns:a16="http://schemas.microsoft.com/office/drawing/2014/main" id="{A2628C82-45D2-EA60-4CE4-9A0539F42364}"/>
                </a:ext>
              </a:extLst>
            </p:cNvPr>
            <p:cNvSpPr>
              <a:spLocks/>
            </p:cNvSpPr>
            <p:nvPr/>
          </p:nvSpPr>
          <p:spPr bwMode="auto">
            <a:xfrm>
              <a:off x="2797" y="2772"/>
              <a:ext cx="771" cy="391"/>
            </a:xfrm>
            <a:custGeom>
              <a:avLst/>
              <a:gdLst>
                <a:gd name="T0" fmla="*/ 1024 w 1084"/>
                <a:gd name="T1" fmla="*/ 0 h 343"/>
                <a:gd name="T2" fmla="*/ 913 w 1084"/>
                <a:gd name="T3" fmla="*/ 310 h 343"/>
                <a:gd name="T4" fmla="*/ 0 w 1084"/>
                <a:gd name="T5" fmla="*/ 321 h 343"/>
                <a:gd name="T6" fmla="*/ 0 60000 65536"/>
                <a:gd name="T7" fmla="*/ 0 60000 65536"/>
                <a:gd name="T8" fmla="*/ 0 60000 65536"/>
                <a:gd name="T9" fmla="*/ 0 w 1084"/>
                <a:gd name="T10" fmla="*/ 0 h 343"/>
                <a:gd name="T11" fmla="*/ 1084 w 1084"/>
                <a:gd name="T12" fmla="*/ 343 h 343"/>
              </a:gdLst>
              <a:ahLst/>
              <a:cxnLst>
                <a:cxn ang="T6">
                  <a:pos x="T0" y="T1"/>
                </a:cxn>
                <a:cxn ang="T7">
                  <a:pos x="T2" y="T3"/>
                </a:cxn>
                <a:cxn ang="T8">
                  <a:pos x="T4" y="T5"/>
                </a:cxn>
              </a:cxnLst>
              <a:rect l="T9" t="T10" r="T11" b="T12"/>
              <a:pathLst>
                <a:path w="1084" h="343">
                  <a:moveTo>
                    <a:pt x="1024" y="0"/>
                  </a:moveTo>
                  <a:cubicBezTo>
                    <a:pt x="1005" y="51"/>
                    <a:pt x="1084" y="257"/>
                    <a:pt x="913" y="310"/>
                  </a:cubicBezTo>
                  <a:cubicBezTo>
                    <a:pt x="764" y="343"/>
                    <a:pt x="190" y="319"/>
                    <a:pt x="0" y="321"/>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19" name="AutoShape 19">
              <a:extLst>
                <a:ext uri="{FF2B5EF4-FFF2-40B4-BE49-F238E27FC236}">
                  <a16:creationId xmlns:a16="http://schemas.microsoft.com/office/drawing/2014/main" id="{C790F6BA-5CE4-9B1D-533A-3DE158636C6E}"/>
                </a:ext>
              </a:extLst>
            </p:cNvPr>
            <p:cNvSpPr>
              <a:spLocks noChangeArrowheads="1"/>
            </p:cNvSpPr>
            <p:nvPr/>
          </p:nvSpPr>
          <p:spPr bwMode="auto">
            <a:xfrm>
              <a:off x="3327"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dirty="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dirty="0">
                  <a:ln>
                    <a:noFill/>
                  </a:ln>
                  <a:solidFill>
                    <a:srgbClr val="FFFFFF"/>
                  </a:solidFill>
                  <a:effectLst/>
                  <a:uLnTx/>
                  <a:uFillTx/>
                  <a:latin typeface="Shape Sans" panose="00000500000000000000" pitchFamily="50" charset="0"/>
                </a:rPr>
                <a:t> Nærings-eiendom</a:t>
              </a:r>
            </a:p>
          </p:txBody>
        </p:sp>
        <p:sp>
          <p:nvSpPr>
            <p:cNvPr id="20" name="AutoShape 20">
              <a:extLst>
                <a:ext uri="{FF2B5EF4-FFF2-40B4-BE49-F238E27FC236}">
                  <a16:creationId xmlns:a16="http://schemas.microsoft.com/office/drawing/2014/main" id="{B274722A-AC92-A37D-0CF2-17D6508E2881}"/>
                </a:ext>
              </a:extLst>
            </p:cNvPr>
            <p:cNvSpPr>
              <a:spLocks noChangeArrowheads="1"/>
            </p:cNvSpPr>
            <p:nvPr/>
          </p:nvSpPr>
          <p:spPr bwMode="auto">
            <a:xfrm>
              <a:off x="383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dirty="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dirty="0">
                  <a:ln>
                    <a:noFill/>
                  </a:ln>
                  <a:solidFill>
                    <a:srgbClr val="FFFFFF"/>
                  </a:solidFill>
                  <a:effectLst/>
                  <a:uLnTx/>
                  <a:uFillTx/>
                  <a:latin typeface="Shape Sans" panose="00000500000000000000" pitchFamily="50" charset="0"/>
                </a:rPr>
                <a:t> Bolig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altLang="nb-NO" sz="1000" b="0" i="0" u="none" strike="noStrike" kern="1200" cap="none" spc="0" normalizeH="0" baseline="0" noProof="0" dirty="0">
                <a:ln>
                  <a:noFill/>
                </a:ln>
                <a:solidFill>
                  <a:srgbClr val="FFFFFF"/>
                </a:solidFill>
                <a:effectLst/>
                <a:uLnTx/>
                <a:uFillTx/>
                <a:latin typeface="Shape Sans" panose="00000500000000000000" pitchFamily="50" charset="0"/>
              </a:endParaRPr>
            </a:p>
          </p:txBody>
        </p:sp>
        <p:sp>
          <p:nvSpPr>
            <p:cNvPr id="21" name="AutoShape 21">
              <a:extLst>
                <a:ext uri="{FF2B5EF4-FFF2-40B4-BE49-F238E27FC236}">
                  <a16:creationId xmlns:a16="http://schemas.microsoft.com/office/drawing/2014/main" id="{A0CAE68C-D91A-0A93-4E59-0CA59F9D5785}"/>
                </a:ext>
              </a:extLst>
            </p:cNvPr>
            <p:cNvSpPr>
              <a:spLocks noChangeArrowheads="1"/>
            </p:cNvSpPr>
            <p:nvPr/>
          </p:nvSpPr>
          <p:spPr bwMode="auto">
            <a:xfrm>
              <a:off x="434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dirty="0">
                  <a:ln>
                    <a:noFill/>
                  </a:ln>
                  <a:solidFill>
                    <a:srgbClr val="FFFFFF"/>
                  </a:solidFill>
                  <a:effectLst/>
                  <a:uLnTx/>
                  <a:uFillTx/>
                  <a:latin typeface="Shape Sans" panose="00000500000000000000" pitchFamily="50" charset="0"/>
                </a:rPr>
                <a:t>Utvikling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0" i="0" u="none" strike="noStrike" kern="1200" cap="none" spc="0" normalizeH="0" baseline="0" noProof="0" dirty="0" err="1">
                  <a:ln>
                    <a:noFill/>
                  </a:ln>
                  <a:solidFill>
                    <a:srgbClr val="FFFFFF"/>
                  </a:solidFill>
                  <a:effectLst/>
                  <a:uLnTx/>
                  <a:uFillTx/>
                  <a:latin typeface="Shape Sans" panose="00000500000000000000" pitchFamily="50" charset="0"/>
                </a:rPr>
                <a:t>Infra</a:t>
              </a:r>
              <a:r>
                <a:rPr kumimoji="0" lang="nb-NO" altLang="nb-NO" sz="1150" b="0" i="0" u="none" strike="noStrike" kern="1200" cap="none" spc="0" normalizeH="0" baseline="0" noProof="0" dirty="0">
                  <a:ln>
                    <a:noFill/>
                  </a:ln>
                  <a:solidFill>
                    <a:srgbClr val="FFFFFF"/>
                  </a:solidFill>
                  <a:effectLst/>
                  <a:uLnTx/>
                  <a:uFillTx/>
                  <a:latin typeface="Shape Sans" panose="00000500000000000000" pitchFamily="50" charset="0"/>
                </a:rPr>
                <a:t>-struktur</a:t>
              </a:r>
            </a:p>
          </p:txBody>
        </p:sp>
        <p:grpSp>
          <p:nvGrpSpPr>
            <p:cNvPr id="22" name="Group 22">
              <a:extLst>
                <a:ext uri="{FF2B5EF4-FFF2-40B4-BE49-F238E27FC236}">
                  <a16:creationId xmlns:a16="http://schemas.microsoft.com/office/drawing/2014/main" id="{B52FD6F8-A3B0-2C0C-3FF0-22E018A65205}"/>
                </a:ext>
              </a:extLst>
            </p:cNvPr>
            <p:cNvGrpSpPr>
              <a:grpSpLocks/>
            </p:cNvGrpSpPr>
            <p:nvPr/>
          </p:nvGrpSpPr>
          <p:grpSpPr bwMode="auto">
            <a:xfrm>
              <a:off x="2607" y="1807"/>
              <a:ext cx="1013" cy="449"/>
              <a:chOff x="2819" y="1295"/>
              <a:chExt cx="1186" cy="394"/>
            </a:xfrm>
          </p:grpSpPr>
          <p:sp>
            <p:nvSpPr>
              <p:cNvPr id="31" name="Freeform 23">
                <a:extLst>
                  <a:ext uri="{FF2B5EF4-FFF2-40B4-BE49-F238E27FC236}">
                    <a16:creationId xmlns:a16="http://schemas.microsoft.com/office/drawing/2014/main" id="{D8522D06-7E04-8C0C-A602-6769E1E02B29}"/>
                  </a:ext>
                </a:extLst>
              </p:cNvPr>
              <p:cNvSpPr>
                <a:spLocks/>
              </p:cNvSpPr>
              <p:nvPr/>
            </p:nvSpPr>
            <p:spPr bwMode="auto">
              <a:xfrm rot="5400000">
                <a:off x="3823" y="1507"/>
                <a:ext cx="131" cy="233"/>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32" name="Freeform 24">
                <a:extLst>
                  <a:ext uri="{FF2B5EF4-FFF2-40B4-BE49-F238E27FC236}">
                    <a16:creationId xmlns:a16="http://schemas.microsoft.com/office/drawing/2014/main" id="{09A7529B-7EBF-3EE6-A005-D70F5CA7F814}"/>
                  </a:ext>
                </a:extLst>
              </p:cNvPr>
              <p:cNvSpPr>
                <a:spLocks/>
              </p:cNvSpPr>
              <p:nvPr/>
            </p:nvSpPr>
            <p:spPr bwMode="auto">
              <a:xfrm>
                <a:off x="2819" y="1295"/>
                <a:ext cx="1102" cy="317"/>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grpSp>
        <p:sp>
          <p:nvSpPr>
            <p:cNvPr id="23" name="Freeform 27">
              <a:extLst>
                <a:ext uri="{FF2B5EF4-FFF2-40B4-BE49-F238E27FC236}">
                  <a16:creationId xmlns:a16="http://schemas.microsoft.com/office/drawing/2014/main" id="{548EBC1D-D49B-A820-DF4C-81F38AC50389}"/>
                </a:ext>
              </a:extLst>
            </p:cNvPr>
            <p:cNvSpPr>
              <a:spLocks/>
            </p:cNvSpPr>
            <p:nvPr/>
          </p:nvSpPr>
          <p:spPr bwMode="auto">
            <a:xfrm>
              <a:off x="2924" y="1814"/>
              <a:ext cx="1136" cy="361"/>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24" name="Freeform 30">
              <a:extLst>
                <a:ext uri="{FF2B5EF4-FFF2-40B4-BE49-F238E27FC236}">
                  <a16:creationId xmlns:a16="http://schemas.microsoft.com/office/drawing/2014/main" id="{8C574505-EC4E-86BC-6B3F-651DA2B5B646}"/>
                </a:ext>
              </a:extLst>
            </p:cNvPr>
            <p:cNvSpPr>
              <a:spLocks/>
            </p:cNvSpPr>
            <p:nvPr/>
          </p:nvSpPr>
          <p:spPr bwMode="auto">
            <a:xfrm>
              <a:off x="2946" y="1818"/>
              <a:ext cx="1642" cy="392"/>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25" name="AutoShape 31">
              <a:extLst>
                <a:ext uri="{FF2B5EF4-FFF2-40B4-BE49-F238E27FC236}">
                  <a16:creationId xmlns:a16="http://schemas.microsoft.com/office/drawing/2014/main" id="{DA6D297E-49B5-FD13-DE8B-B2C9FE1CDFDD}"/>
                </a:ext>
              </a:extLst>
            </p:cNvPr>
            <p:cNvSpPr>
              <a:spLocks noChangeArrowheads="1"/>
            </p:cNvSpPr>
            <p:nvPr/>
          </p:nvSpPr>
          <p:spPr bwMode="auto">
            <a:xfrm>
              <a:off x="1648" y="1560"/>
              <a:ext cx="1298" cy="531"/>
            </a:xfrm>
            <a:prstGeom prst="roundRect">
              <a:avLst>
                <a:gd name="adj" fmla="val 16667"/>
              </a:avLst>
            </a:prstGeom>
            <a:solidFill>
              <a:schemeClr val="accent6"/>
            </a:solidFill>
            <a:ln w="19050">
              <a:noFill/>
              <a:round/>
              <a:headEnd/>
              <a:tailEnd/>
            </a:ln>
          </p:spPr>
          <p:txBody>
            <a:bodyPr lIns="9144" rIns="9144"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dirty="0">
                  <a:ln>
                    <a:noFill/>
                  </a:ln>
                  <a:solidFill>
                    <a:schemeClr val="tx2"/>
                  </a:solidFill>
                  <a:effectLst/>
                  <a:uLnTx/>
                  <a:uFillTx/>
                  <a:latin typeface="Shape Sans" panose="00000500000000000000" pitchFamily="50" charset="0"/>
                </a:rPr>
                <a:t>Direkte investering i utvikling </a:t>
              </a:r>
              <a:br>
                <a:rPr kumimoji="0" lang="nb-NO" altLang="nb-NO" sz="1600" b="0" i="0" u="none" strike="noStrike" kern="1200" cap="none" spc="0" normalizeH="0" baseline="0" noProof="0" dirty="0">
                  <a:ln>
                    <a:noFill/>
                  </a:ln>
                  <a:solidFill>
                    <a:schemeClr val="tx2"/>
                  </a:solidFill>
                  <a:effectLst/>
                  <a:uLnTx/>
                  <a:uFillTx/>
                  <a:latin typeface="Shape Sans" panose="00000500000000000000" pitchFamily="50" charset="0"/>
                </a:rPr>
              </a:br>
              <a:r>
                <a:rPr kumimoji="0" lang="nb-NO" altLang="nb-NO" sz="1600" b="0" i="0" u="none" strike="noStrike" kern="1200" cap="none" spc="0" normalizeH="0" baseline="0" noProof="0" dirty="0">
                  <a:ln>
                    <a:noFill/>
                  </a:ln>
                  <a:solidFill>
                    <a:schemeClr val="tx2"/>
                  </a:solidFill>
                  <a:effectLst/>
                  <a:uLnTx/>
                  <a:uFillTx/>
                  <a:latin typeface="Shape Sans" panose="00000500000000000000" pitchFamily="50" charset="0"/>
                </a:rPr>
                <a:t>av prosjekter</a:t>
              </a:r>
            </a:p>
          </p:txBody>
        </p:sp>
        <p:grpSp>
          <p:nvGrpSpPr>
            <p:cNvPr id="26" name="Group 8">
              <a:extLst>
                <a:ext uri="{FF2B5EF4-FFF2-40B4-BE49-F238E27FC236}">
                  <a16:creationId xmlns:a16="http://schemas.microsoft.com/office/drawing/2014/main" id="{C8F9E3E0-34FF-022E-5D09-A13678731EA4}"/>
                </a:ext>
              </a:extLst>
            </p:cNvPr>
            <p:cNvGrpSpPr>
              <a:grpSpLocks/>
            </p:cNvGrpSpPr>
            <p:nvPr/>
          </p:nvGrpSpPr>
          <p:grpSpPr bwMode="auto">
            <a:xfrm>
              <a:off x="1125" y="1626"/>
              <a:ext cx="111" cy="480"/>
              <a:chOff x="1092" y="1984"/>
              <a:chExt cx="183" cy="904"/>
            </a:xfrm>
          </p:grpSpPr>
          <p:sp>
            <p:nvSpPr>
              <p:cNvPr id="29" name="Freeform 9">
                <a:extLst>
                  <a:ext uri="{FF2B5EF4-FFF2-40B4-BE49-F238E27FC236}">
                    <a16:creationId xmlns:a16="http://schemas.microsoft.com/office/drawing/2014/main" id="{2ED919BD-FC8F-8965-3D45-D2DBD75E45CF}"/>
                  </a:ext>
                </a:extLst>
              </p:cNvPr>
              <p:cNvSpPr>
                <a:spLocks/>
              </p:cNvSpPr>
              <p:nvPr/>
            </p:nvSpPr>
            <p:spPr bwMode="auto">
              <a:xfrm rot="16200000">
                <a:off x="1100" y="1976"/>
                <a:ext cx="167" cy="183"/>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
            <p:nvSpPr>
              <p:cNvPr id="30" name="Line 10">
                <a:extLst>
                  <a:ext uri="{FF2B5EF4-FFF2-40B4-BE49-F238E27FC236}">
                    <a16:creationId xmlns:a16="http://schemas.microsoft.com/office/drawing/2014/main" id="{A869190E-FFFB-8C7B-AD70-9547D3DF0033}"/>
                  </a:ext>
                </a:extLst>
              </p:cNvPr>
              <p:cNvSpPr>
                <a:spLocks noChangeShapeType="1"/>
              </p:cNvSpPr>
              <p:nvPr/>
            </p:nvSpPr>
            <p:spPr bwMode="auto">
              <a:xfrm>
                <a:off x="1188" y="2145"/>
                <a:ext cx="9" cy="743"/>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grpSp>
        <p:sp>
          <p:nvSpPr>
            <p:cNvPr id="27" name="AutoShape 5">
              <a:extLst>
                <a:ext uri="{FF2B5EF4-FFF2-40B4-BE49-F238E27FC236}">
                  <a16:creationId xmlns:a16="http://schemas.microsoft.com/office/drawing/2014/main" id="{81313BD3-6DAC-DC33-CB6B-529BFE6EEC38}"/>
                </a:ext>
              </a:extLst>
            </p:cNvPr>
            <p:cNvSpPr>
              <a:spLocks noChangeArrowheads="1"/>
            </p:cNvSpPr>
            <p:nvPr/>
          </p:nvSpPr>
          <p:spPr bwMode="auto">
            <a:xfrm>
              <a:off x="749" y="1120"/>
              <a:ext cx="860" cy="467"/>
            </a:xfrm>
            <a:prstGeom prst="roundRect">
              <a:avLst>
                <a:gd name="adj" fmla="val 16667"/>
              </a:avLst>
            </a:prstGeom>
            <a:solidFill>
              <a:srgbClr val="3ECE7B"/>
            </a:solidFill>
            <a:ln w="19050">
              <a:noFill/>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dirty="0">
                  <a:ln>
                    <a:noFill/>
                  </a:ln>
                  <a:solidFill>
                    <a:srgbClr val="FFFFFF"/>
                  </a:solidFill>
                  <a:effectLst/>
                  <a:uLnTx/>
                  <a:uFillTx/>
                  <a:latin typeface="Shape Sans" panose="00000500000000000000" pitchFamily="50" charset="0"/>
                </a:rPr>
                <a:t>Utbytte til aksjonærer</a:t>
              </a:r>
            </a:p>
          </p:txBody>
        </p:sp>
        <p:sp>
          <p:nvSpPr>
            <p:cNvPr id="28" name="AutoShape 3">
              <a:extLst>
                <a:ext uri="{FF2B5EF4-FFF2-40B4-BE49-F238E27FC236}">
                  <a16:creationId xmlns:a16="http://schemas.microsoft.com/office/drawing/2014/main" id="{5B1BF7F7-73C1-F023-B564-5A60E714E66B}"/>
                </a:ext>
              </a:extLst>
            </p:cNvPr>
            <p:cNvSpPr>
              <a:spLocks noChangeArrowheads="1"/>
            </p:cNvSpPr>
            <p:nvPr/>
          </p:nvSpPr>
          <p:spPr bwMode="auto">
            <a:xfrm>
              <a:off x="2012" y="2821"/>
              <a:ext cx="714" cy="531"/>
            </a:xfrm>
            <a:prstGeom prst="roundRect">
              <a:avLst>
                <a:gd name="adj" fmla="val 16667"/>
              </a:avLst>
            </a:prstGeom>
            <a:solidFill>
              <a:schemeClr val="accent6"/>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dirty="0">
                  <a:ln>
                    <a:noFill/>
                  </a:ln>
                  <a:solidFill>
                    <a:schemeClr val="tx2"/>
                  </a:solidFill>
                  <a:effectLst/>
                  <a:uLnTx/>
                  <a:uFillTx/>
                  <a:latin typeface="Shape Sans" panose="00000500000000000000" pitchFamily="50" charset="0"/>
                </a:rPr>
                <a:t>Interne kontrakter</a:t>
              </a:r>
            </a:p>
          </p:txBody>
        </p:sp>
      </p:grpSp>
      <p:sp>
        <p:nvSpPr>
          <p:cNvPr id="33" name="Freeform 7">
            <a:extLst>
              <a:ext uri="{FF2B5EF4-FFF2-40B4-BE49-F238E27FC236}">
                <a16:creationId xmlns:a16="http://schemas.microsoft.com/office/drawing/2014/main" id="{A6FE11EB-F499-A44C-A225-71CEC47064C2}"/>
              </a:ext>
            </a:extLst>
          </p:cNvPr>
          <p:cNvSpPr>
            <a:spLocks/>
          </p:cNvSpPr>
          <p:nvPr/>
        </p:nvSpPr>
        <p:spPr bwMode="auto">
          <a:xfrm rot="16200000">
            <a:off x="3112269" y="4572851"/>
            <a:ext cx="200399" cy="327233"/>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93E6B"/>
              </a:solidFill>
              <a:effectLst/>
              <a:uLnTx/>
              <a:uFillTx/>
              <a:latin typeface="Shape Sans" panose="00000500000000000000" pitchFamily="50" charset="0"/>
            </a:endParaRPr>
          </a:p>
        </p:txBody>
      </p:sp>
    </p:spTree>
    <p:extLst>
      <p:ext uri="{BB962C8B-B14F-4D97-AF65-F5344CB8AC3E}">
        <p14:creationId xmlns:p14="http://schemas.microsoft.com/office/powerpoint/2010/main" val="48370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2D562AF-6FB7-C1AF-B483-ED6D9F0E25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392" b="16392"/>
          <a:stretch>
            <a:fillRect/>
          </a:stretch>
        </p:blipFill>
        <p:spPr/>
      </p:pic>
      <p:sp>
        <p:nvSpPr>
          <p:cNvPr id="3" name="Text Placeholder 2">
            <a:extLst>
              <a:ext uri="{FF2B5EF4-FFF2-40B4-BE49-F238E27FC236}">
                <a16:creationId xmlns:a16="http://schemas.microsoft.com/office/drawing/2014/main" id="{8C9751B3-BCD6-F772-C199-84538B1EFAFB}"/>
              </a:ext>
            </a:extLst>
          </p:cNvPr>
          <p:cNvSpPr>
            <a:spLocks noGrp="1"/>
          </p:cNvSpPr>
          <p:nvPr>
            <p:ph type="body" sz="quarter" idx="14"/>
          </p:nvPr>
        </p:nvSpPr>
        <p:spPr>
          <a:xfrm>
            <a:off x="557559" y="111512"/>
            <a:ext cx="5051503" cy="2631691"/>
          </a:xfrm>
        </p:spPr>
        <p:txBody>
          <a:bodyPr/>
          <a:lstStyle/>
          <a:p>
            <a:r>
              <a:rPr lang="nb-NO" sz="4600" dirty="0">
                <a:latin typeface="Shape Sans" panose="00000500000000000000" pitchFamily="50" charset="0"/>
              </a:rPr>
              <a:t>Vi bygger for et </a:t>
            </a:r>
            <a:r>
              <a:rPr lang="nb-NO" sz="4600" b="1" dirty="0">
                <a:latin typeface="Shape Sans" panose="00000500000000000000" pitchFamily="50" charset="0"/>
              </a:rPr>
              <a:t>bedre samfunn</a:t>
            </a:r>
          </a:p>
        </p:txBody>
      </p:sp>
      <p:sp>
        <p:nvSpPr>
          <p:cNvPr id="5" name="Slide Number Placeholder 4">
            <a:extLst>
              <a:ext uri="{FF2B5EF4-FFF2-40B4-BE49-F238E27FC236}">
                <a16:creationId xmlns:a16="http://schemas.microsoft.com/office/drawing/2014/main" id="{E69F1CEC-AB58-C2E9-3F7B-C3ACF6FA40B5}"/>
              </a:ext>
            </a:extLst>
          </p:cNvPr>
          <p:cNvSpPr>
            <a:spLocks noGrp="1"/>
          </p:cNvSpPr>
          <p:nvPr>
            <p:ph type="sldNum" sz="quarter" idx="4"/>
          </p:nvPr>
        </p:nvSpPr>
        <p:spPr/>
        <p:txBody>
          <a:bodyPr/>
          <a:lstStyle/>
          <a:p>
            <a:fld id="{EF8DBD5B-30F9-4F9C-AE39-E065C1AC514D}" type="slidenum">
              <a:rPr lang="en-US" smtClean="0"/>
              <a:pPr/>
              <a:t>5</a:t>
            </a:fld>
            <a:endParaRPr lang="en-US"/>
          </a:p>
        </p:txBody>
      </p:sp>
      <p:sp>
        <p:nvSpPr>
          <p:cNvPr id="6" name="Text Placeholder 5">
            <a:extLst>
              <a:ext uri="{FF2B5EF4-FFF2-40B4-BE49-F238E27FC236}">
                <a16:creationId xmlns:a16="http://schemas.microsoft.com/office/drawing/2014/main" id="{997E13CD-B56F-DDE2-5B53-6769287FB23F}"/>
              </a:ext>
            </a:extLst>
          </p:cNvPr>
          <p:cNvSpPr>
            <a:spLocks noGrp="1"/>
          </p:cNvSpPr>
          <p:nvPr>
            <p:ph type="body" sz="quarter" idx="16"/>
          </p:nvPr>
        </p:nvSpPr>
        <p:spPr>
          <a:xfrm rot="5400000">
            <a:off x="10577086" y="1128289"/>
            <a:ext cx="2743202" cy="486626"/>
          </a:xfrm>
        </p:spPr>
        <p:txBody>
          <a:bodyPr/>
          <a:lstStyle/>
          <a:p>
            <a:r>
              <a:rPr lang="nb-NO" dirty="0"/>
              <a:t>Psykiatribygget, Sykehuset i Vestfold</a:t>
            </a:r>
          </a:p>
        </p:txBody>
      </p:sp>
    </p:spTree>
    <p:extLst>
      <p:ext uri="{BB962C8B-B14F-4D97-AF65-F5344CB8AC3E}">
        <p14:creationId xmlns:p14="http://schemas.microsoft.com/office/powerpoint/2010/main" val="40366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D384424-7544-BA08-512E-F57BE58076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 r="5"/>
          <a:stretch>
            <a:fillRect/>
          </a:stretch>
        </p:blipFill>
        <p:spPr/>
      </p:pic>
      <p:sp>
        <p:nvSpPr>
          <p:cNvPr id="9" name="Text Placeholder 7">
            <a:extLst>
              <a:ext uri="{FF2B5EF4-FFF2-40B4-BE49-F238E27FC236}">
                <a16:creationId xmlns:a16="http://schemas.microsoft.com/office/drawing/2014/main" id="{9E0913C7-972E-41C8-B417-278B70DA76C8}"/>
              </a:ext>
            </a:extLst>
          </p:cNvPr>
          <p:cNvSpPr>
            <a:spLocks noGrp="1"/>
          </p:cNvSpPr>
          <p:nvPr>
            <p:ph type="body" sz="quarter" idx="14"/>
          </p:nvPr>
        </p:nvSpPr>
        <p:spPr>
          <a:xfrm>
            <a:off x="890649" y="240920"/>
            <a:ext cx="6502704" cy="3338621"/>
          </a:xfrm>
        </p:spPr>
        <p:txBody>
          <a:bodyPr>
            <a:noAutofit/>
          </a:bodyPr>
          <a:lstStyle/>
          <a:p>
            <a:r>
              <a:rPr lang="nb-NO" sz="4400" i="0" u="none" strike="noStrike" dirty="0">
                <a:solidFill>
                  <a:schemeClr val="bg1"/>
                </a:solidFill>
                <a:effectLst>
                  <a:outerShdw blurRad="38100" dist="38100" dir="2700000" algn="tl">
                    <a:srgbClr val="000000">
                      <a:alpha val="43137"/>
                    </a:srgbClr>
                  </a:outerShdw>
                </a:effectLst>
                <a:latin typeface="Shape Sans" panose="00000500000000000000" pitchFamily="50" charset="0"/>
              </a:rPr>
              <a:t>I Skanska lever vi </a:t>
            </a:r>
            <a:br>
              <a:rPr lang="nb-NO" sz="4400" b="1" i="0" u="none" strike="noStrike" dirty="0">
                <a:solidFill>
                  <a:schemeClr val="bg1"/>
                </a:solidFill>
                <a:effectLst>
                  <a:outerShdw blurRad="38100" dist="38100" dir="2700000" algn="tl">
                    <a:srgbClr val="000000">
                      <a:alpha val="43137"/>
                    </a:srgbClr>
                  </a:outerShdw>
                </a:effectLst>
                <a:latin typeface="Shape Sans" panose="00000500000000000000" pitchFamily="50" charset="0"/>
              </a:rPr>
            </a:br>
            <a:r>
              <a:rPr lang="nb-NO" sz="4400" b="1" i="0" u="none" strike="noStrike" dirty="0">
                <a:solidFill>
                  <a:schemeClr val="bg1"/>
                </a:solidFill>
                <a:effectLst>
                  <a:outerShdw blurRad="38100" dist="38100" dir="2700000" algn="tl">
                    <a:srgbClr val="000000">
                      <a:alpha val="43137"/>
                    </a:srgbClr>
                  </a:outerShdw>
                </a:effectLst>
                <a:latin typeface="Shape Sans" panose="00000500000000000000" pitchFamily="50" charset="0"/>
              </a:rPr>
              <a:t>våre verdier </a:t>
            </a:r>
            <a:endParaRPr lang="nb-NO" sz="4400" dirty="0">
              <a:solidFill>
                <a:schemeClr val="bg1"/>
              </a:solidFill>
              <a:effectLst>
                <a:outerShdw blurRad="38100" dist="38100" dir="2700000" algn="tl">
                  <a:srgbClr val="000000">
                    <a:alpha val="43137"/>
                  </a:srgbClr>
                </a:outerShdw>
              </a:effectLst>
              <a:latin typeface="Shape Sans" panose="00000500000000000000" pitchFamily="50" charset="0"/>
            </a:endParaRPr>
          </a:p>
        </p:txBody>
      </p:sp>
      <p:sp>
        <p:nvSpPr>
          <p:cNvPr id="3" name="Plassholder for tekst 2">
            <a:extLst>
              <a:ext uri="{FF2B5EF4-FFF2-40B4-BE49-F238E27FC236}">
                <a16:creationId xmlns:a16="http://schemas.microsoft.com/office/drawing/2014/main" id="{C7EBE9CA-C49B-4446-88CF-C3FD5008DA29}"/>
              </a:ext>
            </a:extLst>
          </p:cNvPr>
          <p:cNvSpPr>
            <a:spLocks noGrp="1"/>
          </p:cNvSpPr>
          <p:nvPr>
            <p:ph type="body" sz="quarter" idx="20"/>
          </p:nvPr>
        </p:nvSpPr>
        <p:spPr/>
        <p:txBody>
          <a:bodyPr/>
          <a:lstStyle/>
          <a:p>
            <a:r>
              <a:rPr lang="nb-NO" dirty="0">
                <a:solidFill>
                  <a:schemeClr val="bg1"/>
                </a:solidFill>
              </a:rPr>
              <a:t>Ny Vannforsyning Oslo</a:t>
            </a:r>
            <a:r>
              <a:rPr lang="nb-NO" dirty="0"/>
              <a:t> </a:t>
            </a:r>
          </a:p>
        </p:txBody>
      </p:sp>
      <p:sp>
        <p:nvSpPr>
          <p:cNvPr id="14" name="Rektangel 13">
            <a:extLst>
              <a:ext uri="{FF2B5EF4-FFF2-40B4-BE49-F238E27FC236}">
                <a16:creationId xmlns:a16="http://schemas.microsoft.com/office/drawing/2014/main" id="{BCEE3AAE-2819-4341-8E29-EDF5622DEA95}"/>
              </a:ext>
            </a:extLst>
          </p:cNvPr>
          <p:cNvSpPr/>
          <p:nvPr/>
        </p:nvSpPr>
        <p:spPr>
          <a:xfrm>
            <a:off x="980254" y="4849788"/>
            <a:ext cx="2160000" cy="900000"/>
          </a:xfrm>
          <a:prstGeom prst="rect">
            <a:avLst/>
          </a:prstGeom>
          <a:solidFill>
            <a:srgbClr val="143275"/>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en-US" sz="2800" b="1">
                <a:solidFill>
                  <a:schemeClr val="bg1"/>
                </a:solidFill>
                <a:latin typeface="Shape Sans Display" panose="00000900000000000000" pitchFamily="2" charset="0"/>
              </a:rPr>
              <a:t>Vis ansvarlighet</a:t>
            </a:r>
            <a:endParaRPr lang="nb-NO" sz="2800" b="1">
              <a:solidFill>
                <a:schemeClr val="bg1"/>
              </a:solidFill>
              <a:latin typeface="Shape Sans Display" panose="00000900000000000000" pitchFamily="2" charset="0"/>
            </a:endParaRPr>
          </a:p>
        </p:txBody>
      </p:sp>
      <p:sp>
        <p:nvSpPr>
          <p:cNvPr id="15" name="Rektangel 14">
            <a:extLst>
              <a:ext uri="{FF2B5EF4-FFF2-40B4-BE49-F238E27FC236}">
                <a16:creationId xmlns:a16="http://schemas.microsoft.com/office/drawing/2014/main" id="{F1A60E0C-DBE0-4D2F-A8E8-8640393B846D}"/>
              </a:ext>
            </a:extLst>
          </p:cNvPr>
          <p:cNvSpPr/>
          <p:nvPr/>
        </p:nvSpPr>
        <p:spPr>
          <a:xfrm>
            <a:off x="3705663" y="4849788"/>
            <a:ext cx="2160000" cy="900000"/>
          </a:xfrm>
          <a:prstGeom prst="rect">
            <a:avLst/>
          </a:prstGeom>
          <a:solidFill>
            <a:srgbClr val="143275"/>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en-US" sz="2800" b="1">
                <a:solidFill>
                  <a:schemeClr val="bg1"/>
                </a:solidFill>
                <a:latin typeface="Shape Sans Display" panose="00000900000000000000" pitchFamily="2" charset="0"/>
              </a:rPr>
              <a:t>Vær åpen </a:t>
            </a:r>
            <a:br>
              <a:rPr lang="en-US" sz="2800" b="1">
                <a:solidFill>
                  <a:schemeClr val="bg1"/>
                </a:solidFill>
                <a:latin typeface="Shape Sans Display" panose="00000900000000000000" pitchFamily="2" charset="0"/>
              </a:rPr>
            </a:br>
            <a:r>
              <a:rPr lang="en-US" sz="2800" b="1">
                <a:solidFill>
                  <a:schemeClr val="bg1"/>
                </a:solidFill>
                <a:latin typeface="Shape Sans Display" panose="00000900000000000000" pitchFamily="2" charset="0"/>
              </a:rPr>
              <a:t>og ærlig</a:t>
            </a:r>
            <a:endParaRPr lang="nb-NO" sz="2800" b="1">
              <a:solidFill>
                <a:schemeClr val="bg1"/>
              </a:solidFill>
              <a:latin typeface="Shape Sans Display" panose="00000900000000000000" pitchFamily="2" charset="0"/>
            </a:endParaRPr>
          </a:p>
        </p:txBody>
      </p:sp>
      <p:sp>
        <p:nvSpPr>
          <p:cNvPr id="16" name="Rektangel 15">
            <a:extLst>
              <a:ext uri="{FF2B5EF4-FFF2-40B4-BE49-F238E27FC236}">
                <a16:creationId xmlns:a16="http://schemas.microsoft.com/office/drawing/2014/main" id="{51DE645E-909F-4BDA-B709-74E6897F495C}"/>
              </a:ext>
            </a:extLst>
          </p:cNvPr>
          <p:cNvSpPr/>
          <p:nvPr/>
        </p:nvSpPr>
        <p:spPr>
          <a:xfrm>
            <a:off x="6411083" y="4849788"/>
            <a:ext cx="2160000" cy="900000"/>
          </a:xfrm>
          <a:prstGeom prst="rect">
            <a:avLst/>
          </a:prstGeom>
          <a:solidFill>
            <a:srgbClr val="143275"/>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en-US" sz="2800" b="1" dirty="0" err="1">
                <a:solidFill>
                  <a:schemeClr val="bg1"/>
                </a:solidFill>
                <a:latin typeface="Shape Sans Display" panose="00000900000000000000" pitchFamily="2" charset="0"/>
              </a:rPr>
              <a:t>Bli</a:t>
            </a:r>
            <a:r>
              <a:rPr lang="en-US" sz="2800" b="1" dirty="0">
                <a:solidFill>
                  <a:schemeClr val="bg1"/>
                </a:solidFill>
                <a:latin typeface="Shape Sans Display" panose="00000900000000000000" pitchFamily="2" charset="0"/>
              </a:rPr>
              <a:t> </a:t>
            </a:r>
            <a:r>
              <a:rPr lang="en-US" sz="2800" b="1" dirty="0" err="1">
                <a:solidFill>
                  <a:schemeClr val="bg1"/>
                </a:solidFill>
                <a:latin typeface="Shape Sans Display" panose="00000900000000000000" pitchFamily="2" charset="0"/>
              </a:rPr>
              <a:t>bedre</a:t>
            </a:r>
            <a:r>
              <a:rPr lang="en-US" sz="2800" b="1" dirty="0">
                <a:solidFill>
                  <a:schemeClr val="bg1"/>
                </a:solidFill>
                <a:latin typeface="Shape Sans Display" panose="00000900000000000000" pitchFamily="2" charset="0"/>
              </a:rPr>
              <a:t> </a:t>
            </a:r>
            <a:br>
              <a:rPr lang="en-US" sz="2800" b="1" dirty="0">
                <a:solidFill>
                  <a:schemeClr val="bg1"/>
                </a:solidFill>
                <a:latin typeface="Shape Sans Display" panose="00000900000000000000" pitchFamily="2" charset="0"/>
              </a:rPr>
            </a:br>
            <a:r>
              <a:rPr lang="en-US" sz="2800" b="1" dirty="0">
                <a:solidFill>
                  <a:schemeClr val="bg1"/>
                </a:solidFill>
                <a:latin typeface="Shape Sans Display" panose="00000900000000000000" pitchFamily="2" charset="0"/>
              </a:rPr>
              <a:t>– </a:t>
            </a:r>
            <a:r>
              <a:rPr lang="en-US" sz="2800" b="1" dirty="0" err="1">
                <a:solidFill>
                  <a:schemeClr val="bg1"/>
                </a:solidFill>
                <a:latin typeface="Shape Sans Display" panose="00000900000000000000" pitchFamily="2" charset="0"/>
              </a:rPr>
              <a:t>sammen</a:t>
            </a:r>
            <a:endParaRPr lang="nb-NO" sz="2800" b="1" dirty="0">
              <a:solidFill>
                <a:schemeClr val="bg1"/>
              </a:solidFill>
              <a:latin typeface="Shape Sans Display" panose="00000900000000000000" pitchFamily="2" charset="0"/>
            </a:endParaRPr>
          </a:p>
        </p:txBody>
      </p:sp>
      <p:sp>
        <p:nvSpPr>
          <p:cNvPr id="17" name="Rektangel 16">
            <a:extLst>
              <a:ext uri="{FF2B5EF4-FFF2-40B4-BE49-F238E27FC236}">
                <a16:creationId xmlns:a16="http://schemas.microsoft.com/office/drawing/2014/main" id="{9B5F1BD9-B113-4959-9875-272B8BACD3A2}"/>
              </a:ext>
            </a:extLst>
          </p:cNvPr>
          <p:cNvSpPr/>
          <p:nvPr/>
        </p:nvSpPr>
        <p:spPr>
          <a:xfrm>
            <a:off x="9136492" y="4849788"/>
            <a:ext cx="2160000" cy="900000"/>
          </a:xfrm>
          <a:prstGeom prst="rect">
            <a:avLst/>
          </a:prstGeom>
          <a:solidFill>
            <a:srgbClr val="143275"/>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en-US" sz="2800" b="1">
                <a:solidFill>
                  <a:schemeClr val="bg1"/>
                </a:solidFill>
                <a:latin typeface="Shape Sans Display" panose="00000900000000000000" pitchFamily="2" charset="0"/>
              </a:rPr>
              <a:t>Skap kundeverdi</a:t>
            </a:r>
            <a:endParaRPr lang="nb-NO" sz="2800" b="1">
              <a:solidFill>
                <a:schemeClr val="bg1"/>
              </a:solidFill>
              <a:latin typeface="Shape Sans Display" panose="00000900000000000000" pitchFamily="2" charset="0"/>
            </a:endParaRPr>
          </a:p>
        </p:txBody>
      </p:sp>
      <p:sp>
        <p:nvSpPr>
          <p:cNvPr id="19" name="TekstSylinder 18">
            <a:extLst>
              <a:ext uri="{FF2B5EF4-FFF2-40B4-BE49-F238E27FC236}">
                <a16:creationId xmlns:a16="http://schemas.microsoft.com/office/drawing/2014/main" id="{5BA16244-1203-41D0-9E72-35E3EE6ADC2F}"/>
              </a:ext>
            </a:extLst>
          </p:cNvPr>
          <p:cNvSpPr txBox="1"/>
          <p:nvPr/>
        </p:nvSpPr>
        <p:spPr>
          <a:xfrm>
            <a:off x="890649" y="4418724"/>
            <a:ext cx="2160001" cy="369332"/>
          </a:xfrm>
          <a:prstGeom prst="rect">
            <a:avLst/>
          </a:prstGeom>
          <a:noFill/>
        </p:spPr>
        <p:txBody>
          <a:bodyPr wrap="square">
            <a:spAutoFit/>
          </a:bodyPr>
          <a:lstStyle/>
          <a:p>
            <a:r>
              <a:rPr lang="nb-NO">
                <a:solidFill>
                  <a:schemeClr val="bg1"/>
                </a:solidFill>
                <a:effectLst>
                  <a:outerShdw blurRad="38100" dist="38100" dir="2700000" algn="tl">
                    <a:srgbClr val="000000">
                      <a:alpha val="43137"/>
                    </a:srgbClr>
                  </a:outerShdw>
                </a:effectLst>
                <a:latin typeface="Shape Sans Display" panose="00000900000000000000" pitchFamily="2" charset="0"/>
              </a:rPr>
              <a:t>Skanskas verdier</a:t>
            </a:r>
          </a:p>
        </p:txBody>
      </p:sp>
    </p:spTree>
    <p:extLst>
      <p:ext uri="{BB962C8B-B14F-4D97-AF65-F5344CB8AC3E}">
        <p14:creationId xmlns:p14="http://schemas.microsoft.com/office/powerpoint/2010/main" val="116349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0F65A82B-628D-45B6-A5AB-097964744909}"/>
              </a:ext>
            </a:extLst>
          </p:cNvPr>
          <p:cNvSpPr/>
          <p:nvPr/>
        </p:nvSpPr>
        <p:spPr>
          <a:xfrm>
            <a:off x="9592895" y="2163032"/>
            <a:ext cx="2048750"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4" name="Rectangle 13">
            <a:extLst>
              <a:ext uri="{FF2B5EF4-FFF2-40B4-BE49-F238E27FC236}">
                <a16:creationId xmlns:a16="http://schemas.microsoft.com/office/drawing/2014/main" id="{A17A1F18-7E08-4AFD-9A58-F4786AB83324}"/>
              </a:ext>
            </a:extLst>
          </p:cNvPr>
          <p:cNvSpPr/>
          <p:nvPr/>
        </p:nvSpPr>
        <p:spPr>
          <a:xfrm>
            <a:off x="7318899" y="2152824"/>
            <a:ext cx="2067884"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5" name="Rectangle 13">
            <a:extLst>
              <a:ext uri="{FF2B5EF4-FFF2-40B4-BE49-F238E27FC236}">
                <a16:creationId xmlns:a16="http://schemas.microsoft.com/office/drawing/2014/main" id="{8DFEA97B-7462-4C2B-B55E-EB09D32EB135}"/>
              </a:ext>
            </a:extLst>
          </p:cNvPr>
          <p:cNvSpPr/>
          <p:nvPr/>
        </p:nvSpPr>
        <p:spPr>
          <a:xfrm>
            <a:off x="5049372" y="2154644"/>
            <a:ext cx="2067883" cy="433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6" name="Rectangle 13">
            <a:extLst>
              <a:ext uri="{FF2B5EF4-FFF2-40B4-BE49-F238E27FC236}">
                <a16:creationId xmlns:a16="http://schemas.microsoft.com/office/drawing/2014/main" id="{1660254D-264D-4F1E-9072-B8E1FA1F4BF2}"/>
              </a:ext>
            </a:extLst>
          </p:cNvPr>
          <p:cNvSpPr/>
          <p:nvPr/>
        </p:nvSpPr>
        <p:spPr>
          <a:xfrm>
            <a:off x="2797539" y="2153675"/>
            <a:ext cx="2067884"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7" name="Rectangle 13">
            <a:extLst>
              <a:ext uri="{FF2B5EF4-FFF2-40B4-BE49-F238E27FC236}">
                <a16:creationId xmlns:a16="http://schemas.microsoft.com/office/drawing/2014/main" id="{11F05A88-C5E0-4B04-B6C5-4CE72F2CC102}"/>
              </a:ext>
            </a:extLst>
          </p:cNvPr>
          <p:cNvSpPr/>
          <p:nvPr/>
        </p:nvSpPr>
        <p:spPr>
          <a:xfrm>
            <a:off x="579863" y="2153676"/>
            <a:ext cx="2073993"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8" name="TextBox 17">
            <a:extLst>
              <a:ext uri="{FF2B5EF4-FFF2-40B4-BE49-F238E27FC236}">
                <a16:creationId xmlns:a16="http://schemas.microsoft.com/office/drawing/2014/main" id="{3A7530E8-D4C5-41C5-A76D-35C2C99D6308}"/>
              </a:ext>
            </a:extLst>
          </p:cNvPr>
          <p:cNvSpPr txBox="1"/>
          <p:nvPr/>
        </p:nvSpPr>
        <p:spPr>
          <a:xfrm>
            <a:off x="628781" y="2200653"/>
            <a:ext cx="968984" cy="338554"/>
          </a:xfrm>
          <a:prstGeom prst="rect">
            <a:avLst/>
          </a:prstGeom>
          <a:noFill/>
        </p:spPr>
        <p:txBody>
          <a:bodyPr wrap="square" lIns="46800" rIns="46800" rtlCol="0">
            <a:spAutoFit/>
          </a:bodyPr>
          <a:lstStyle/>
          <a:p>
            <a:r>
              <a:rPr lang="nb-NO" sz="1600" b="1" dirty="0">
                <a:solidFill>
                  <a:schemeClr val="bg1"/>
                </a:solidFill>
                <a:latin typeface="Shape Sans" panose="00000500000000000000" pitchFamily="2" charset="0"/>
              </a:rPr>
              <a:t>Bygg</a:t>
            </a:r>
          </a:p>
        </p:txBody>
      </p:sp>
      <p:sp>
        <p:nvSpPr>
          <p:cNvPr id="19" name="TextBox 18">
            <a:extLst>
              <a:ext uri="{FF2B5EF4-FFF2-40B4-BE49-F238E27FC236}">
                <a16:creationId xmlns:a16="http://schemas.microsoft.com/office/drawing/2014/main" id="{A66FCDA6-FA68-41B2-A471-287E68C2CFDB}"/>
              </a:ext>
            </a:extLst>
          </p:cNvPr>
          <p:cNvSpPr txBox="1"/>
          <p:nvPr/>
        </p:nvSpPr>
        <p:spPr>
          <a:xfrm>
            <a:off x="2841358" y="2200653"/>
            <a:ext cx="1305851"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Anlegg</a:t>
            </a:r>
          </a:p>
        </p:txBody>
      </p:sp>
      <p:sp>
        <p:nvSpPr>
          <p:cNvPr id="20" name="TextBox 19">
            <a:extLst>
              <a:ext uri="{FF2B5EF4-FFF2-40B4-BE49-F238E27FC236}">
                <a16:creationId xmlns:a16="http://schemas.microsoft.com/office/drawing/2014/main" id="{63D9E7B0-EC34-4234-BBF0-EC84A2671CFE}"/>
              </a:ext>
            </a:extLst>
          </p:cNvPr>
          <p:cNvSpPr txBox="1"/>
          <p:nvPr/>
        </p:nvSpPr>
        <p:spPr>
          <a:xfrm>
            <a:off x="5081093" y="2201622"/>
            <a:ext cx="1940361" cy="338554"/>
          </a:xfrm>
          <a:prstGeom prst="rect">
            <a:avLst/>
          </a:prstGeom>
          <a:noFill/>
        </p:spPr>
        <p:txBody>
          <a:bodyPr wrap="square" lIns="46800" rIns="46800" rtlCol="0">
            <a:spAutoFit/>
          </a:bodyPr>
          <a:lstStyle/>
          <a:p>
            <a:r>
              <a:rPr lang="nb-NO" sz="1600" b="1" dirty="0">
                <a:solidFill>
                  <a:schemeClr val="bg1"/>
                </a:solidFill>
                <a:latin typeface="Shape Sans" panose="00000500000000000000" pitchFamily="2" charset="0"/>
              </a:rPr>
              <a:t>Eiendomsutvikling</a:t>
            </a:r>
          </a:p>
        </p:txBody>
      </p:sp>
      <p:sp>
        <p:nvSpPr>
          <p:cNvPr id="21" name="Rectangle 20">
            <a:extLst>
              <a:ext uri="{FF2B5EF4-FFF2-40B4-BE49-F238E27FC236}">
                <a16:creationId xmlns:a16="http://schemas.microsoft.com/office/drawing/2014/main" id="{ADAC9550-4540-406C-9376-BC1B1D60745C}"/>
              </a:ext>
            </a:extLst>
          </p:cNvPr>
          <p:cNvSpPr/>
          <p:nvPr/>
        </p:nvSpPr>
        <p:spPr>
          <a:xfrm>
            <a:off x="7308608" y="2200653"/>
            <a:ext cx="2048750" cy="338554"/>
          </a:xfrm>
          <a:prstGeom prst="rect">
            <a:avLst/>
          </a:prstGeom>
        </p:spPr>
        <p:txBody>
          <a:bodyPr wrap="square">
            <a:spAutoFit/>
          </a:bodyPr>
          <a:lstStyle/>
          <a:p>
            <a:r>
              <a:rPr lang="nb-NO" sz="1600" b="1" dirty="0">
                <a:solidFill>
                  <a:schemeClr val="bg1"/>
                </a:solidFill>
                <a:latin typeface="Shape Sans" panose="00000500000000000000" pitchFamily="2" charset="0"/>
              </a:rPr>
              <a:t>Spesialister</a:t>
            </a:r>
            <a:endParaRPr lang="nb-NO" sz="1400" b="1" dirty="0">
              <a:solidFill>
                <a:schemeClr val="bg1"/>
              </a:solidFill>
              <a:latin typeface="Shape Sans" panose="00000500000000000000" pitchFamily="2" charset="0"/>
            </a:endParaRPr>
          </a:p>
        </p:txBody>
      </p:sp>
      <p:sp>
        <p:nvSpPr>
          <p:cNvPr id="22" name="Rectangle 21">
            <a:extLst>
              <a:ext uri="{FF2B5EF4-FFF2-40B4-BE49-F238E27FC236}">
                <a16:creationId xmlns:a16="http://schemas.microsoft.com/office/drawing/2014/main" id="{1D042D9D-04A5-4759-A3B5-5DC3BC6D5CCC}"/>
              </a:ext>
            </a:extLst>
          </p:cNvPr>
          <p:cNvSpPr/>
          <p:nvPr/>
        </p:nvSpPr>
        <p:spPr>
          <a:xfrm>
            <a:off x="9589256" y="2141702"/>
            <a:ext cx="2193042" cy="477054"/>
          </a:xfrm>
          <a:prstGeom prst="rect">
            <a:avLst/>
          </a:prstGeom>
        </p:spPr>
        <p:txBody>
          <a:bodyPr wrap="square">
            <a:spAutoFit/>
          </a:bodyPr>
          <a:lstStyle/>
          <a:p>
            <a:r>
              <a:rPr lang="nb-NO" sz="1250" b="1" dirty="0">
                <a:solidFill>
                  <a:schemeClr val="bg1"/>
                </a:solidFill>
                <a:latin typeface="Shape Sans" panose="00000500000000000000" pitchFamily="2" charset="0"/>
              </a:rPr>
              <a:t>Teknologi, Innovasjon og</a:t>
            </a:r>
            <a:br>
              <a:rPr lang="nb-NO" sz="1250" b="1" dirty="0">
                <a:solidFill>
                  <a:schemeClr val="bg1"/>
                </a:solidFill>
                <a:latin typeface="Shape Sans" panose="00000500000000000000" pitchFamily="2" charset="0"/>
              </a:rPr>
            </a:br>
            <a:r>
              <a:rPr lang="nb-NO" sz="1250" b="1" dirty="0">
                <a:solidFill>
                  <a:schemeClr val="bg1"/>
                </a:solidFill>
                <a:latin typeface="Shape Sans" panose="00000500000000000000" pitchFamily="2" charset="0"/>
              </a:rPr>
              <a:t>Grønn Forretningsutvikling</a:t>
            </a:r>
          </a:p>
        </p:txBody>
      </p:sp>
      <p:sp>
        <p:nvSpPr>
          <p:cNvPr id="3" name="Plassholder for tekst 2">
            <a:extLst>
              <a:ext uri="{FF2B5EF4-FFF2-40B4-BE49-F238E27FC236}">
                <a16:creationId xmlns:a16="http://schemas.microsoft.com/office/drawing/2014/main" id="{4B893BBF-19BE-4B38-90C7-37C5B7EA2CC3}"/>
              </a:ext>
            </a:extLst>
          </p:cNvPr>
          <p:cNvSpPr>
            <a:spLocks noGrp="1"/>
          </p:cNvSpPr>
          <p:nvPr>
            <p:ph type="body" sz="quarter" idx="14"/>
          </p:nvPr>
        </p:nvSpPr>
        <p:spPr>
          <a:xfrm>
            <a:off x="579863" y="533105"/>
            <a:ext cx="11174420" cy="860400"/>
          </a:xfrm>
        </p:spPr>
        <p:txBody>
          <a:bodyPr/>
          <a:lstStyle/>
          <a:p>
            <a:r>
              <a:rPr lang="nb-NO" sz="4200" dirty="0">
                <a:latin typeface="Shape Sans" panose="00000500000000000000" pitchFamily="50" charset="0"/>
              </a:rPr>
              <a:t>Skanska Norge er organisert i </a:t>
            </a:r>
            <a:br>
              <a:rPr lang="nb-NO" sz="4200" b="1" dirty="0">
                <a:latin typeface="Shape Sans" panose="00000500000000000000" pitchFamily="50" charset="0"/>
              </a:rPr>
            </a:br>
            <a:r>
              <a:rPr lang="nb-NO" sz="4200" b="1" dirty="0">
                <a:latin typeface="Shape Sans" panose="00000500000000000000" pitchFamily="50" charset="0"/>
              </a:rPr>
              <a:t>fem forretningsområder</a:t>
            </a:r>
          </a:p>
          <a:p>
            <a:endParaRPr lang="nb-NO" dirty="0"/>
          </a:p>
        </p:txBody>
      </p:sp>
      <p:pic>
        <p:nvPicPr>
          <p:cNvPr id="8" name="Picture 7" descr="A tall building in a city&#10;&#10;Description automatically generated">
            <a:extLst>
              <a:ext uri="{FF2B5EF4-FFF2-40B4-BE49-F238E27FC236}">
                <a16:creationId xmlns:a16="http://schemas.microsoft.com/office/drawing/2014/main" id="{F3652B95-F4DF-466E-8234-19D2CDE52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73" y="2788961"/>
            <a:ext cx="2083216" cy="3128354"/>
          </a:xfrm>
          <a:prstGeom prst="rect">
            <a:avLst/>
          </a:prstGeom>
        </p:spPr>
      </p:pic>
      <p:sp>
        <p:nvSpPr>
          <p:cNvPr id="12" name="Title 3">
            <a:extLst>
              <a:ext uri="{FF2B5EF4-FFF2-40B4-BE49-F238E27FC236}">
                <a16:creationId xmlns:a16="http://schemas.microsoft.com/office/drawing/2014/main" id="{5C572683-7864-489B-8C28-B2DFC750B51A}"/>
              </a:ext>
            </a:extLst>
          </p:cNvPr>
          <p:cNvSpPr txBox="1">
            <a:spLocks/>
          </p:cNvSpPr>
          <p:nvPr/>
        </p:nvSpPr>
        <p:spPr>
          <a:xfrm>
            <a:off x="2348532" y="379424"/>
            <a:ext cx="10370240" cy="980911"/>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endParaRPr lang="nb-NO" sz="3600" b="1"/>
          </a:p>
        </p:txBody>
      </p:sp>
      <p:pic>
        <p:nvPicPr>
          <p:cNvPr id="24" name="Picture 23" descr="A building with a mountain in the background&#10;&#10;Description automatically generated">
            <a:extLst>
              <a:ext uri="{FF2B5EF4-FFF2-40B4-BE49-F238E27FC236}">
                <a16:creationId xmlns:a16="http://schemas.microsoft.com/office/drawing/2014/main" id="{E67471D8-3043-4709-864D-853E98C9E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52" y="2778661"/>
            <a:ext cx="2065564" cy="3098347"/>
          </a:xfrm>
          <a:prstGeom prst="rect">
            <a:avLst/>
          </a:prstGeom>
        </p:spPr>
      </p:pic>
      <p:pic>
        <p:nvPicPr>
          <p:cNvPr id="27" name="Picture 26" descr="A train traveling down a dirt road&#10;&#10;Description automatically generated">
            <a:extLst>
              <a:ext uri="{FF2B5EF4-FFF2-40B4-BE49-F238E27FC236}">
                <a16:creationId xmlns:a16="http://schemas.microsoft.com/office/drawing/2014/main" id="{6E5BD56C-7C21-4E57-AC24-53A275C1B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766" y="2778660"/>
            <a:ext cx="2052211" cy="3138655"/>
          </a:xfrm>
          <a:prstGeom prst="rect">
            <a:avLst/>
          </a:prstGeom>
        </p:spPr>
      </p:pic>
      <p:sp>
        <p:nvSpPr>
          <p:cNvPr id="5" name="Plassholder for lysbildenummer 4">
            <a:extLst>
              <a:ext uri="{FF2B5EF4-FFF2-40B4-BE49-F238E27FC236}">
                <a16:creationId xmlns:a16="http://schemas.microsoft.com/office/drawing/2014/main" id="{015382C6-8AB5-4324-88F8-BDDBBA33B1F3}"/>
              </a:ext>
            </a:extLst>
          </p:cNvPr>
          <p:cNvSpPr>
            <a:spLocks noGrp="1"/>
          </p:cNvSpPr>
          <p:nvPr>
            <p:ph type="sldNum" sz="quarter" idx="4"/>
          </p:nvPr>
        </p:nvSpPr>
        <p:spPr/>
        <p:txBody>
          <a:bodyPr/>
          <a:lstStyle/>
          <a:p>
            <a:fld id="{EF8DBD5B-30F9-4F9C-AE39-E065C1AC514D}" type="slidenum">
              <a:rPr lang="en-US" noProof="0" smtClean="0"/>
              <a:pPr/>
              <a:t>7</a:t>
            </a:fld>
            <a:endParaRPr lang="en-US" noProof="0"/>
          </a:p>
        </p:txBody>
      </p:sp>
      <p:pic>
        <p:nvPicPr>
          <p:cNvPr id="7" name="Picture 6">
            <a:extLst>
              <a:ext uri="{FF2B5EF4-FFF2-40B4-BE49-F238E27FC236}">
                <a16:creationId xmlns:a16="http://schemas.microsoft.com/office/drawing/2014/main" id="{44BF1DF1-533F-36B5-204B-0E6BBDBEFE7F}"/>
              </a:ext>
            </a:extLst>
          </p:cNvPr>
          <p:cNvPicPr>
            <a:picLocks noChangeAspect="1"/>
          </p:cNvPicPr>
          <p:nvPr/>
        </p:nvPicPr>
        <p:blipFill>
          <a:blip r:embed="rId6"/>
          <a:stretch>
            <a:fillRect/>
          </a:stretch>
        </p:blipFill>
        <p:spPr>
          <a:xfrm>
            <a:off x="9592894" y="2788960"/>
            <a:ext cx="2048750" cy="3128355"/>
          </a:xfrm>
          <a:prstGeom prst="rect">
            <a:avLst/>
          </a:prstGeom>
        </p:spPr>
      </p:pic>
      <p:pic>
        <p:nvPicPr>
          <p:cNvPr id="32" name="Picture 31">
            <a:extLst>
              <a:ext uri="{FF2B5EF4-FFF2-40B4-BE49-F238E27FC236}">
                <a16:creationId xmlns:a16="http://schemas.microsoft.com/office/drawing/2014/main" id="{7AF244ED-3B36-0EE7-4301-9AB7052AAF43}"/>
              </a:ext>
            </a:extLst>
          </p:cNvPr>
          <p:cNvPicPr>
            <a:picLocks noChangeAspect="1"/>
          </p:cNvPicPr>
          <p:nvPr/>
        </p:nvPicPr>
        <p:blipFill>
          <a:blip r:embed="rId7"/>
          <a:stretch>
            <a:fillRect/>
          </a:stretch>
        </p:blipFill>
        <p:spPr>
          <a:xfrm>
            <a:off x="7334571" y="2787992"/>
            <a:ext cx="2065563" cy="3134835"/>
          </a:xfrm>
          <a:prstGeom prst="rect">
            <a:avLst/>
          </a:prstGeom>
        </p:spPr>
      </p:pic>
    </p:spTree>
    <p:extLst>
      <p:ext uri="{BB962C8B-B14F-4D97-AF65-F5344CB8AC3E}">
        <p14:creationId xmlns:p14="http://schemas.microsoft.com/office/powerpoint/2010/main" val="106254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5" name="Straight Connector 105">
            <a:extLst>
              <a:ext uri="{FF2B5EF4-FFF2-40B4-BE49-F238E27FC236}">
                <a16:creationId xmlns:a16="http://schemas.microsoft.com/office/drawing/2014/main" id="{F4559161-49D8-AC13-65C7-C2EE7F1268DA}"/>
              </a:ext>
            </a:extLst>
          </p:cNvPr>
          <p:cNvCxnSpPr>
            <a:cxnSpLocks/>
          </p:cNvCxnSpPr>
          <p:nvPr/>
        </p:nvCxnSpPr>
        <p:spPr>
          <a:xfrm>
            <a:off x="9734154" y="1934544"/>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05">
            <a:extLst>
              <a:ext uri="{FF2B5EF4-FFF2-40B4-BE49-F238E27FC236}">
                <a16:creationId xmlns:a16="http://schemas.microsoft.com/office/drawing/2014/main" id="{6037167D-D3C9-0190-3398-AA7B942C369E}"/>
              </a:ext>
            </a:extLst>
          </p:cNvPr>
          <p:cNvCxnSpPr>
            <a:cxnSpLocks/>
          </p:cNvCxnSpPr>
          <p:nvPr/>
        </p:nvCxnSpPr>
        <p:spPr>
          <a:xfrm>
            <a:off x="7907716" y="1935908"/>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05">
            <a:extLst>
              <a:ext uri="{FF2B5EF4-FFF2-40B4-BE49-F238E27FC236}">
                <a16:creationId xmlns:a16="http://schemas.microsoft.com/office/drawing/2014/main" id="{A6A8FC26-9FA6-3916-D82B-70D2471261BA}"/>
              </a:ext>
            </a:extLst>
          </p:cNvPr>
          <p:cNvCxnSpPr>
            <a:cxnSpLocks/>
          </p:cNvCxnSpPr>
          <p:nvPr/>
        </p:nvCxnSpPr>
        <p:spPr>
          <a:xfrm>
            <a:off x="5738049" y="1946462"/>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05">
            <a:extLst>
              <a:ext uri="{FF2B5EF4-FFF2-40B4-BE49-F238E27FC236}">
                <a16:creationId xmlns:a16="http://schemas.microsoft.com/office/drawing/2014/main" id="{294798E9-B198-FEE8-98DB-6F3DC9519BDF}"/>
              </a:ext>
            </a:extLst>
          </p:cNvPr>
          <p:cNvCxnSpPr>
            <a:cxnSpLocks/>
          </p:cNvCxnSpPr>
          <p:nvPr/>
        </p:nvCxnSpPr>
        <p:spPr>
          <a:xfrm>
            <a:off x="3792536" y="1939599"/>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05">
            <a:extLst>
              <a:ext uri="{FF2B5EF4-FFF2-40B4-BE49-F238E27FC236}">
                <a16:creationId xmlns:a16="http://schemas.microsoft.com/office/drawing/2014/main" id="{A7AA54F1-5F7D-2D7F-D73B-A01E667C1D4E}"/>
              </a:ext>
            </a:extLst>
          </p:cNvPr>
          <p:cNvCxnSpPr>
            <a:cxnSpLocks/>
          </p:cNvCxnSpPr>
          <p:nvPr/>
        </p:nvCxnSpPr>
        <p:spPr>
          <a:xfrm>
            <a:off x="2052084" y="1934544"/>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3">
            <a:extLst>
              <a:ext uri="{FF2B5EF4-FFF2-40B4-BE49-F238E27FC236}">
                <a16:creationId xmlns:a16="http://schemas.microsoft.com/office/drawing/2014/main" id="{3D28D726-3F5D-49BE-85CC-922041274B7C}"/>
              </a:ext>
            </a:extLst>
          </p:cNvPr>
          <p:cNvSpPr/>
          <p:nvPr/>
        </p:nvSpPr>
        <p:spPr>
          <a:xfrm>
            <a:off x="6924006" y="2035703"/>
            <a:ext cx="1886238"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5" name="Rectangle 13">
            <a:extLst>
              <a:ext uri="{FF2B5EF4-FFF2-40B4-BE49-F238E27FC236}">
                <a16:creationId xmlns:a16="http://schemas.microsoft.com/office/drawing/2014/main" id="{F9CD9C44-4478-46BE-A761-2DB7756C8E5A}"/>
              </a:ext>
            </a:extLst>
          </p:cNvPr>
          <p:cNvSpPr/>
          <p:nvPr/>
        </p:nvSpPr>
        <p:spPr>
          <a:xfrm>
            <a:off x="4921277" y="2035703"/>
            <a:ext cx="1785329"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4" name="Rectangle 13">
            <a:extLst>
              <a:ext uri="{FF2B5EF4-FFF2-40B4-BE49-F238E27FC236}">
                <a16:creationId xmlns:a16="http://schemas.microsoft.com/office/drawing/2014/main" id="{D8ABFC7C-5BC2-4FAF-A2F0-CB49CB599900}"/>
              </a:ext>
            </a:extLst>
          </p:cNvPr>
          <p:cNvSpPr/>
          <p:nvPr/>
        </p:nvSpPr>
        <p:spPr>
          <a:xfrm>
            <a:off x="2844215" y="2026664"/>
            <a:ext cx="1859663" cy="486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3" name="Rectangle 13">
            <a:extLst>
              <a:ext uri="{FF2B5EF4-FFF2-40B4-BE49-F238E27FC236}">
                <a16:creationId xmlns:a16="http://schemas.microsoft.com/office/drawing/2014/main" id="{D6EA2D21-BB5E-4968-A6C8-EB7D6BCFED71}"/>
              </a:ext>
            </a:extLst>
          </p:cNvPr>
          <p:cNvSpPr>
            <a:spLocks/>
          </p:cNvSpPr>
          <p:nvPr/>
        </p:nvSpPr>
        <p:spPr>
          <a:xfrm>
            <a:off x="738967" y="2026153"/>
            <a:ext cx="1886648" cy="495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3" name="Slide Number Placeholder 2">
            <a:extLst>
              <a:ext uri="{FF2B5EF4-FFF2-40B4-BE49-F238E27FC236}">
                <a16:creationId xmlns:a16="http://schemas.microsoft.com/office/drawing/2014/main" id="{850DEA0D-608C-497E-A56B-E74B3D815BE6}"/>
              </a:ext>
            </a:extLst>
          </p:cNvPr>
          <p:cNvSpPr>
            <a:spLocks noGrp="1"/>
          </p:cNvSpPr>
          <p:nvPr>
            <p:ph type="sldNum" sz="quarter" idx="4"/>
          </p:nvPr>
        </p:nvSpPr>
        <p:spPr>
          <a:xfrm>
            <a:off x="10005364" y="6303731"/>
            <a:ext cx="1590676" cy="1125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2F452E-B795-4D05-B605-588F6513802C}" type="slidenum">
              <a:rPr kumimoji="0" lang="nb-NO" sz="10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b-NO" sz="10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EB974D3C-8FD0-426C-87AD-20926B0C52DB}"/>
              </a:ext>
            </a:extLst>
          </p:cNvPr>
          <p:cNvSpPr txBox="1"/>
          <p:nvPr/>
        </p:nvSpPr>
        <p:spPr>
          <a:xfrm>
            <a:off x="1334901" y="2121852"/>
            <a:ext cx="877698"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Bygg</a:t>
            </a:r>
          </a:p>
        </p:txBody>
      </p:sp>
      <p:sp>
        <p:nvSpPr>
          <p:cNvPr id="10" name="TextBox 9">
            <a:extLst>
              <a:ext uri="{FF2B5EF4-FFF2-40B4-BE49-F238E27FC236}">
                <a16:creationId xmlns:a16="http://schemas.microsoft.com/office/drawing/2014/main" id="{1833EA39-C179-44BD-8AF8-7F3AFC9B12BF}"/>
              </a:ext>
            </a:extLst>
          </p:cNvPr>
          <p:cNvSpPr txBox="1"/>
          <p:nvPr/>
        </p:nvSpPr>
        <p:spPr>
          <a:xfrm>
            <a:off x="3494285" y="2108100"/>
            <a:ext cx="1182830"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Anlegg</a:t>
            </a:r>
          </a:p>
        </p:txBody>
      </p:sp>
      <p:sp>
        <p:nvSpPr>
          <p:cNvPr id="11" name="TextBox 10">
            <a:extLst>
              <a:ext uri="{FF2B5EF4-FFF2-40B4-BE49-F238E27FC236}">
                <a16:creationId xmlns:a16="http://schemas.microsoft.com/office/drawing/2014/main" id="{B4DAD704-B437-4D90-BCC3-CF3EA70A5A7B}"/>
              </a:ext>
            </a:extLst>
          </p:cNvPr>
          <p:cNvSpPr txBox="1"/>
          <p:nvPr/>
        </p:nvSpPr>
        <p:spPr>
          <a:xfrm>
            <a:off x="5086284" y="2119334"/>
            <a:ext cx="2115447"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Eiendomsutvikling</a:t>
            </a:r>
          </a:p>
        </p:txBody>
      </p:sp>
      <p:sp>
        <p:nvSpPr>
          <p:cNvPr id="12" name="Rectangle 11">
            <a:extLst>
              <a:ext uri="{FF2B5EF4-FFF2-40B4-BE49-F238E27FC236}">
                <a16:creationId xmlns:a16="http://schemas.microsoft.com/office/drawing/2014/main" id="{2BA8160B-EA1D-46A3-BCE2-C50B8DE0BFB4}"/>
              </a:ext>
            </a:extLst>
          </p:cNvPr>
          <p:cNvSpPr/>
          <p:nvPr/>
        </p:nvSpPr>
        <p:spPr>
          <a:xfrm>
            <a:off x="7266617" y="2108100"/>
            <a:ext cx="109837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Spesialister</a:t>
            </a:r>
            <a:endParaRPr kumimoji="0" lang="nb-NO" sz="12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endParaRPr>
          </a:p>
        </p:txBody>
      </p:sp>
      <p:cxnSp>
        <p:nvCxnSpPr>
          <p:cNvPr id="19" name="Straight Connector 18">
            <a:extLst>
              <a:ext uri="{FF2B5EF4-FFF2-40B4-BE49-F238E27FC236}">
                <a16:creationId xmlns:a16="http://schemas.microsoft.com/office/drawing/2014/main" id="{17E7E2F4-45FA-4B66-82B8-E089FF3BC111}"/>
              </a:ext>
            </a:extLst>
          </p:cNvPr>
          <p:cNvCxnSpPr>
            <a:cxnSpLocks/>
          </p:cNvCxnSpPr>
          <p:nvPr/>
        </p:nvCxnSpPr>
        <p:spPr>
          <a:xfrm>
            <a:off x="5353163" y="1661950"/>
            <a:ext cx="0" cy="2725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74187EC-B708-4542-A9E3-95B7868EF627}"/>
              </a:ext>
            </a:extLst>
          </p:cNvPr>
          <p:cNvCxnSpPr>
            <a:cxnSpLocks/>
          </p:cNvCxnSpPr>
          <p:nvPr/>
        </p:nvCxnSpPr>
        <p:spPr>
          <a:xfrm flipH="1" flipV="1">
            <a:off x="2044133" y="1934544"/>
            <a:ext cx="7697972" cy="9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BE318EDD-A5CC-4AFC-AFF5-188743B0821F}"/>
              </a:ext>
            </a:extLst>
          </p:cNvPr>
          <p:cNvSpPr txBox="1"/>
          <p:nvPr/>
        </p:nvSpPr>
        <p:spPr>
          <a:xfrm>
            <a:off x="623142" y="1116661"/>
            <a:ext cx="2026133" cy="369332"/>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schemeClr val="accent4"/>
                </a:solidFill>
                <a:effectLst/>
                <a:uLnTx/>
                <a:uFillTx/>
                <a:latin typeface="Shape Sans" panose="00000500000000000000" pitchFamily="50" charset="0"/>
                <a:ea typeface="+mn-ea"/>
                <a:cs typeface="+mn-cs"/>
              </a:rPr>
              <a:t>Organisasjonskart</a:t>
            </a:r>
          </a:p>
        </p:txBody>
      </p:sp>
      <p:sp>
        <p:nvSpPr>
          <p:cNvPr id="137" name="Rectangle 13">
            <a:extLst>
              <a:ext uri="{FF2B5EF4-FFF2-40B4-BE49-F238E27FC236}">
                <a16:creationId xmlns:a16="http://schemas.microsoft.com/office/drawing/2014/main" id="{4900271C-0B0B-F441-2E67-5FC42614216B}"/>
              </a:ext>
            </a:extLst>
          </p:cNvPr>
          <p:cNvSpPr/>
          <p:nvPr/>
        </p:nvSpPr>
        <p:spPr>
          <a:xfrm>
            <a:off x="9163350" y="2023749"/>
            <a:ext cx="2335932" cy="501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0" name="Rectangle 11">
            <a:extLst>
              <a:ext uri="{FF2B5EF4-FFF2-40B4-BE49-F238E27FC236}">
                <a16:creationId xmlns:a16="http://schemas.microsoft.com/office/drawing/2014/main" id="{DB2E0164-DC84-3136-D71B-FC8B8CC482DA}"/>
              </a:ext>
            </a:extLst>
          </p:cNvPr>
          <p:cNvSpPr/>
          <p:nvPr/>
        </p:nvSpPr>
        <p:spPr>
          <a:xfrm>
            <a:off x="9228470" y="2023213"/>
            <a:ext cx="24101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Teknologi, Innovasjon og</a:t>
            </a:r>
            <a:b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b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Grønn Forretningsutvikling</a:t>
            </a:r>
          </a:p>
        </p:txBody>
      </p:sp>
      <p:cxnSp>
        <p:nvCxnSpPr>
          <p:cNvPr id="149" name="Straight Connector 105">
            <a:extLst>
              <a:ext uri="{FF2B5EF4-FFF2-40B4-BE49-F238E27FC236}">
                <a16:creationId xmlns:a16="http://schemas.microsoft.com/office/drawing/2014/main" id="{09537B5D-7B89-7813-3992-023E2650C576}"/>
              </a:ext>
            </a:extLst>
          </p:cNvPr>
          <p:cNvCxnSpPr>
            <a:cxnSpLocks/>
          </p:cNvCxnSpPr>
          <p:nvPr/>
        </p:nvCxnSpPr>
        <p:spPr>
          <a:xfrm>
            <a:off x="868828" y="2512814"/>
            <a:ext cx="0" cy="34858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05">
            <a:extLst>
              <a:ext uri="{FF2B5EF4-FFF2-40B4-BE49-F238E27FC236}">
                <a16:creationId xmlns:a16="http://schemas.microsoft.com/office/drawing/2014/main" id="{119E53A5-9730-F046-0056-A4B80EE8DD93}"/>
              </a:ext>
            </a:extLst>
          </p:cNvPr>
          <p:cNvCxnSpPr>
            <a:cxnSpLocks/>
          </p:cNvCxnSpPr>
          <p:nvPr/>
        </p:nvCxnSpPr>
        <p:spPr>
          <a:xfrm>
            <a:off x="868828" y="337541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05">
            <a:extLst>
              <a:ext uri="{FF2B5EF4-FFF2-40B4-BE49-F238E27FC236}">
                <a16:creationId xmlns:a16="http://schemas.microsoft.com/office/drawing/2014/main" id="{84F25D68-7E00-29C8-251A-02AE43904157}"/>
              </a:ext>
            </a:extLst>
          </p:cNvPr>
          <p:cNvCxnSpPr>
            <a:cxnSpLocks/>
          </p:cNvCxnSpPr>
          <p:nvPr/>
        </p:nvCxnSpPr>
        <p:spPr>
          <a:xfrm>
            <a:off x="87193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05">
            <a:extLst>
              <a:ext uri="{FF2B5EF4-FFF2-40B4-BE49-F238E27FC236}">
                <a16:creationId xmlns:a16="http://schemas.microsoft.com/office/drawing/2014/main" id="{CDCD47D1-7438-B4CF-8CF1-D36C24AB1BFB}"/>
              </a:ext>
            </a:extLst>
          </p:cNvPr>
          <p:cNvCxnSpPr>
            <a:cxnSpLocks/>
          </p:cNvCxnSpPr>
          <p:nvPr/>
        </p:nvCxnSpPr>
        <p:spPr>
          <a:xfrm>
            <a:off x="875827" y="389754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05">
            <a:extLst>
              <a:ext uri="{FF2B5EF4-FFF2-40B4-BE49-F238E27FC236}">
                <a16:creationId xmlns:a16="http://schemas.microsoft.com/office/drawing/2014/main" id="{2B1E10C5-6338-2EAA-63C5-E0B10CCE1714}"/>
              </a:ext>
            </a:extLst>
          </p:cNvPr>
          <p:cNvCxnSpPr>
            <a:cxnSpLocks/>
          </p:cNvCxnSpPr>
          <p:nvPr/>
        </p:nvCxnSpPr>
        <p:spPr>
          <a:xfrm>
            <a:off x="868828" y="4451489"/>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05">
            <a:extLst>
              <a:ext uri="{FF2B5EF4-FFF2-40B4-BE49-F238E27FC236}">
                <a16:creationId xmlns:a16="http://schemas.microsoft.com/office/drawing/2014/main" id="{09064624-ABA1-84D6-FA9B-CD2032A68161}"/>
              </a:ext>
            </a:extLst>
          </p:cNvPr>
          <p:cNvCxnSpPr>
            <a:cxnSpLocks/>
          </p:cNvCxnSpPr>
          <p:nvPr/>
        </p:nvCxnSpPr>
        <p:spPr>
          <a:xfrm>
            <a:off x="868828" y="4969648"/>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05">
            <a:extLst>
              <a:ext uri="{FF2B5EF4-FFF2-40B4-BE49-F238E27FC236}">
                <a16:creationId xmlns:a16="http://schemas.microsoft.com/office/drawing/2014/main" id="{DC7C6B80-C9E9-D3FA-7F69-2602CBCDC85C}"/>
              </a:ext>
            </a:extLst>
          </p:cNvPr>
          <p:cNvCxnSpPr>
            <a:cxnSpLocks/>
          </p:cNvCxnSpPr>
          <p:nvPr/>
        </p:nvCxnSpPr>
        <p:spPr>
          <a:xfrm>
            <a:off x="875827" y="551166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05">
            <a:extLst>
              <a:ext uri="{FF2B5EF4-FFF2-40B4-BE49-F238E27FC236}">
                <a16:creationId xmlns:a16="http://schemas.microsoft.com/office/drawing/2014/main" id="{0082F59F-28F1-266C-AF34-CD3006446A3D}"/>
              </a:ext>
            </a:extLst>
          </p:cNvPr>
          <p:cNvCxnSpPr>
            <a:cxnSpLocks/>
          </p:cNvCxnSpPr>
          <p:nvPr/>
        </p:nvCxnSpPr>
        <p:spPr>
          <a:xfrm>
            <a:off x="859925" y="599346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ktangel 149">
            <a:extLst>
              <a:ext uri="{FF2B5EF4-FFF2-40B4-BE49-F238E27FC236}">
                <a16:creationId xmlns:a16="http://schemas.microsoft.com/office/drawing/2014/main" id="{D9C79B9B-10BB-43A1-1CF9-CE148AE61145}"/>
              </a:ext>
            </a:extLst>
          </p:cNvPr>
          <p:cNvSpPr>
            <a:spLocks/>
          </p:cNvSpPr>
          <p:nvPr/>
        </p:nvSpPr>
        <p:spPr>
          <a:xfrm>
            <a:off x="1055004" y="3127596"/>
            <a:ext cx="15619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56" name="Rektangel 155">
            <a:extLst>
              <a:ext uri="{FF2B5EF4-FFF2-40B4-BE49-F238E27FC236}">
                <a16:creationId xmlns:a16="http://schemas.microsoft.com/office/drawing/2014/main" id="{BDA18A50-953E-D78C-AF97-C70D27679DA6}"/>
              </a:ext>
            </a:extLst>
          </p:cNvPr>
          <p:cNvSpPr>
            <a:spLocks/>
          </p:cNvSpPr>
          <p:nvPr/>
        </p:nvSpPr>
        <p:spPr>
          <a:xfrm>
            <a:off x="1053641" y="4208225"/>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58" name="Rektangel 157">
            <a:extLst>
              <a:ext uri="{FF2B5EF4-FFF2-40B4-BE49-F238E27FC236}">
                <a16:creationId xmlns:a16="http://schemas.microsoft.com/office/drawing/2014/main" id="{0433A428-CFAC-323F-B471-A1618BDF0A92}"/>
              </a:ext>
            </a:extLst>
          </p:cNvPr>
          <p:cNvSpPr>
            <a:spLocks/>
          </p:cNvSpPr>
          <p:nvPr/>
        </p:nvSpPr>
        <p:spPr>
          <a:xfrm>
            <a:off x="1053641" y="3671333"/>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59" name="Rektangel 158">
            <a:extLst>
              <a:ext uri="{FF2B5EF4-FFF2-40B4-BE49-F238E27FC236}">
                <a16:creationId xmlns:a16="http://schemas.microsoft.com/office/drawing/2014/main" id="{B5050834-74FC-FB8B-85A1-EEF64FDD4E99}"/>
              </a:ext>
            </a:extLst>
          </p:cNvPr>
          <p:cNvSpPr>
            <a:spLocks/>
          </p:cNvSpPr>
          <p:nvPr/>
        </p:nvSpPr>
        <p:spPr>
          <a:xfrm>
            <a:off x="1055005" y="5807873"/>
            <a:ext cx="1530344"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60" name="Rektangel 159">
            <a:extLst>
              <a:ext uri="{FF2B5EF4-FFF2-40B4-BE49-F238E27FC236}">
                <a16:creationId xmlns:a16="http://schemas.microsoft.com/office/drawing/2014/main" id="{2B3E5DF8-F715-054B-175B-4DAC55D79F60}"/>
              </a:ext>
            </a:extLst>
          </p:cNvPr>
          <p:cNvSpPr>
            <a:spLocks/>
          </p:cNvSpPr>
          <p:nvPr/>
        </p:nvSpPr>
        <p:spPr>
          <a:xfrm>
            <a:off x="1053641" y="4735771"/>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61" name="Rektangel 160">
            <a:extLst>
              <a:ext uri="{FF2B5EF4-FFF2-40B4-BE49-F238E27FC236}">
                <a16:creationId xmlns:a16="http://schemas.microsoft.com/office/drawing/2014/main" id="{64ED40C8-C180-39D6-DD06-005E24255247}"/>
              </a:ext>
            </a:extLst>
          </p:cNvPr>
          <p:cNvSpPr>
            <a:spLocks/>
          </p:cNvSpPr>
          <p:nvPr/>
        </p:nvSpPr>
        <p:spPr>
          <a:xfrm>
            <a:off x="1055004" y="5272376"/>
            <a:ext cx="154264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41" name="Rektangel 140">
            <a:extLst>
              <a:ext uri="{FF2B5EF4-FFF2-40B4-BE49-F238E27FC236}">
                <a16:creationId xmlns:a16="http://schemas.microsoft.com/office/drawing/2014/main" id="{28B6AE0F-8FAD-26A0-2C9D-438806BDAC94}"/>
              </a:ext>
            </a:extLst>
          </p:cNvPr>
          <p:cNvSpPr>
            <a:spLocks/>
          </p:cNvSpPr>
          <p:nvPr/>
        </p:nvSpPr>
        <p:spPr>
          <a:xfrm>
            <a:off x="738965" y="2585500"/>
            <a:ext cx="1886647"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2" descr="A person wearing a suit and tie smiling at the camera&#10;&#10;Description automatically generated">
            <a:extLst>
              <a:ext uri="{FF2B5EF4-FFF2-40B4-BE49-F238E27FC236}">
                <a16:creationId xmlns:a16="http://schemas.microsoft.com/office/drawing/2014/main" id="{09042D89-4C9B-4886-B88F-2B2F4B31A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60" y="2661190"/>
            <a:ext cx="315635" cy="315635"/>
          </a:xfrm>
          <a:prstGeom prst="ellipse">
            <a:avLst/>
          </a:prstGeom>
        </p:spPr>
      </p:pic>
      <p:cxnSp>
        <p:nvCxnSpPr>
          <p:cNvPr id="175" name="Straight Connector 105">
            <a:extLst>
              <a:ext uri="{FF2B5EF4-FFF2-40B4-BE49-F238E27FC236}">
                <a16:creationId xmlns:a16="http://schemas.microsoft.com/office/drawing/2014/main" id="{99236758-9B4B-52FD-A1E0-4CEE7F37DEB4}"/>
              </a:ext>
            </a:extLst>
          </p:cNvPr>
          <p:cNvCxnSpPr>
            <a:cxnSpLocks/>
          </p:cNvCxnSpPr>
          <p:nvPr/>
        </p:nvCxnSpPr>
        <p:spPr>
          <a:xfrm>
            <a:off x="2958932" y="2512814"/>
            <a:ext cx="0" cy="29988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05">
            <a:extLst>
              <a:ext uri="{FF2B5EF4-FFF2-40B4-BE49-F238E27FC236}">
                <a16:creationId xmlns:a16="http://schemas.microsoft.com/office/drawing/2014/main" id="{4DBE7D32-A1E6-D042-249C-7B2A7DAE18F1}"/>
              </a:ext>
            </a:extLst>
          </p:cNvPr>
          <p:cNvCxnSpPr>
            <a:cxnSpLocks/>
          </p:cNvCxnSpPr>
          <p:nvPr/>
        </p:nvCxnSpPr>
        <p:spPr>
          <a:xfrm>
            <a:off x="2958932" y="337541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05">
            <a:extLst>
              <a:ext uri="{FF2B5EF4-FFF2-40B4-BE49-F238E27FC236}">
                <a16:creationId xmlns:a16="http://schemas.microsoft.com/office/drawing/2014/main" id="{62914EBA-FCF1-2A88-6D58-914544EAA5D6}"/>
              </a:ext>
            </a:extLst>
          </p:cNvPr>
          <p:cNvCxnSpPr>
            <a:cxnSpLocks/>
          </p:cNvCxnSpPr>
          <p:nvPr/>
        </p:nvCxnSpPr>
        <p:spPr>
          <a:xfrm>
            <a:off x="2962043"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05">
            <a:extLst>
              <a:ext uri="{FF2B5EF4-FFF2-40B4-BE49-F238E27FC236}">
                <a16:creationId xmlns:a16="http://schemas.microsoft.com/office/drawing/2014/main" id="{12688BD1-9685-CBFD-ED6E-58B001C3D0BD}"/>
              </a:ext>
            </a:extLst>
          </p:cNvPr>
          <p:cNvCxnSpPr>
            <a:cxnSpLocks/>
          </p:cNvCxnSpPr>
          <p:nvPr/>
        </p:nvCxnSpPr>
        <p:spPr>
          <a:xfrm>
            <a:off x="2965931" y="389754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05">
            <a:extLst>
              <a:ext uri="{FF2B5EF4-FFF2-40B4-BE49-F238E27FC236}">
                <a16:creationId xmlns:a16="http://schemas.microsoft.com/office/drawing/2014/main" id="{F5DD99EB-7670-86B4-6D53-80EF82240496}"/>
              </a:ext>
            </a:extLst>
          </p:cNvPr>
          <p:cNvCxnSpPr>
            <a:cxnSpLocks/>
          </p:cNvCxnSpPr>
          <p:nvPr/>
        </p:nvCxnSpPr>
        <p:spPr>
          <a:xfrm>
            <a:off x="2958932" y="4451489"/>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05">
            <a:extLst>
              <a:ext uri="{FF2B5EF4-FFF2-40B4-BE49-F238E27FC236}">
                <a16:creationId xmlns:a16="http://schemas.microsoft.com/office/drawing/2014/main" id="{682C86AD-26CA-E024-3521-02609EE77E0D}"/>
              </a:ext>
            </a:extLst>
          </p:cNvPr>
          <p:cNvCxnSpPr>
            <a:cxnSpLocks/>
          </p:cNvCxnSpPr>
          <p:nvPr/>
        </p:nvCxnSpPr>
        <p:spPr>
          <a:xfrm>
            <a:off x="2958932" y="4969648"/>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05">
            <a:extLst>
              <a:ext uri="{FF2B5EF4-FFF2-40B4-BE49-F238E27FC236}">
                <a16:creationId xmlns:a16="http://schemas.microsoft.com/office/drawing/2014/main" id="{9E6108B4-77A4-7523-5EF7-C6D4E03D428E}"/>
              </a:ext>
            </a:extLst>
          </p:cNvPr>
          <p:cNvCxnSpPr>
            <a:cxnSpLocks/>
          </p:cNvCxnSpPr>
          <p:nvPr/>
        </p:nvCxnSpPr>
        <p:spPr>
          <a:xfrm>
            <a:off x="2965931" y="550371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ktangel 182">
            <a:extLst>
              <a:ext uri="{FF2B5EF4-FFF2-40B4-BE49-F238E27FC236}">
                <a16:creationId xmlns:a16="http://schemas.microsoft.com/office/drawing/2014/main" id="{8386D961-2C6F-DC7F-59BC-C66CB5AD8DBE}"/>
              </a:ext>
            </a:extLst>
          </p:cNvPr>
          <p:cNvSpPr>
            <a:spLocks/>
          </p:cNvSpPr>
          <p:nvPr/>
        </p:nvSpPr>
        <p:spPr>
          <a:xfrm>
            <a:off x="3145108" y="3127596"/>
            <a:ext cx="1550142"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84" name="Rektangel 183">
            <a:extLst>
              <a:ext uri="{FF2B5EF4-FFF2-40B4-BE49-F238E27FC236}">
                <a16:creationId xmlns:a16="http://schemas.microsoft.com/office/drawing/2014/main" id="{EDC0F0CA-66AA-9F08-2000-C04092D82DA0}"/>
              </a:ext>
            </a:extLst>
          </p:cNvPr>
          <p:cNvSpPr>
            <a:spLocks/>
          </p:cNvSpPr>
          <p:nvPr/>
        </p:nvSpPr>
        <p:spPr>
          <a:xfrm>
            <a:off x="3143745" y="4208225"/>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85" name="Rektangel 184">
            <a:extLst>
              <a:ext uri="{FF2B5EF4-FFF2-40B4-BE49-F238E27FC236}">
                <a16:creationId xmlns:a16="http://schemas.microsoft.com/office/drawing/2014/main" id="{C108A1FD-DA97-8C67-98E3-4178FCD37015}"/>
              </a:ext>
            </a:extLst>
          </p:cNvPr>
          <p:cNvSpPr>
            <a:spLocks/>
          </p:cNvSpPr>
          <p:nvPr/>
        </p:nvSpPr>
        <p:spPr>
          <a:xfrm>
            <a:off x="3143745" y="3671333"/>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87" name="Rektangel 186">
            <a:extLst>
              <a:ext uri="{FF2B5EF4-FFF2-40B4-BE49-F238E27FC236}">
                <a16:creationId xmlns:a16="http://schemas.microsoft.com/office/drawing/2014/main" id="{67C190DA-1964-4E4E-4AB9-BF5F88601818}"/>
              </a:ext>
            </a:extLst>
          </p:cNvPr>
          <p:cNvSpPr>
            <a:spLocks/>
          </p:cNvSpPr>
          <p:nvPr/>
        </p:nvSpPr>
        <p:spPr>
          <a:xfrm>
            <a:off x="3143745" y="4735771"/>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88" name="Rektangel 187">
            <a:extLst>
              <a:ext uri="{FF2B5EF4-FFF2-40B4-BE49-F238E27FC236}">
                <a16:creationId xmlns:a16="http://schemas.microsoft.com/office/drawing/2014/main" id="{4B57702B-CC34-4AFE-65E9-0CB2937E6F37}"/>
              </a:ext>
            </a:extLst>
          </p:cNvPr>
          <p:cNvSpPr>
            <a:spLocks/>
          </p:cNvSpPr>
          <p:nvPr/>
        </p:nvSpPr>
        <p:spPr>
          <a:xfrm>
            <a:off x="3145108" y="5272376"/>
            <a:ext cx="1558766"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89" name="Rektangel 188">
            <a:extLst>
              <a:ext uri="{FF2B5EF4-FFF2-40B4-BE49-F238E27FC236}">
                <a16:creationId xmlns:a16="http://schemas.microsoft.com/office/drawing/2014/main" id="{FE16A3F2-DCBB-7773-BF0C-40EE87718AB0}"/>
              </a:ext>
            </a:extLst>
          </p:cNvPr>
          <p:cNvSpPr>
            <a:spLocks/>
          </p:cNvSpPr>
          <p:nvPr/>
        </p:nvSpPr>
        <p:spPr>
          <a:xfrm>
            <a:off x="2847125" y="2585500"/>
            <a:ext cx="1856749"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91" name="Straight Connector 105">
            <a:extLst>
              <a:ext uri="{FF2B5EF4-FFF2-40B4-BE49-F238E27FC236}">
                <a16:creationId xmlns:a16="http://schemas.microsoft.com/office/drawing/2014/main" id="{6C648E98-6986-121F-808D-46D83B54DF15}"/>
              </a:ext>
            </a:extLst>
          </p:cNvPr>
          <p:cNvCxnSpPr>
            <a:cxnSpLocks/>
          </p:cNvCxnSpPr>
          <p:nvPr/>
        </p:nvCxnSpPr>
        <p:spPr>
          <a:xfrm>
            <a:off x="5037196" y="2518192"/>
            <a:ext cx="6999" cy="1933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05">
            <a:extLst>
              <a:ext uri="{FF2B5EF4-FFF2-40B4-BE49-F238E27FC236}">
                <a16:creationId xmlns:a16="http://schemas.microsoft.com/office/drawing/2014/main" id="{732E5053-9D07-86C4-998B-2217EA0B5FDE}"/>
              </a:ext>
            </a:extLst>
          </p:cNvPr>
          <p:cNvCxnSpPr>
            <a:cxnSpLocks/>
          </p:cNvCxnSpPr>
          <p:nvPr/>
        </p:nvCxnSpPr>
        <p:spPr>
          <a:xfrm>
            <a:off x="5037196" y="3380790"/>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05">
            <a:extLst>
              <a:ext uri="{FF2B5EF4-FFF2-40B4-BE49-F238E27FC236}">
                <a16:creationId xmlns:a16="http://schemas.microsoft.com/office/drawing/2014/main" id="{E06B9636-07AC-7564-A2EB-73E8B3C419C2}"/>
              </a:ext>
            </a:extLst>
          </p:cNvPr>
          <p:cNvCxnSpPr>
            <a:cxnSpLocks/>
          </p:cNvCxnSpPr>
          <p:nvPr/>
        </p:nvCxnSpPr>
        <p:spPr>
          <a:xfrm>
            <a:off x="5040307" y="280962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05">
            <a:extLst>
              <a:ext uri="{FF2B5EF4-FFF2-40B4-BE49-F238E27FC236}">
                <a16:creationId xmlns:a16="http://schemas.microsoft.com/office/drawing/2014/main" id="{51B3A4FA-941F-1EFE-49F0-9F63123EDF68}"/>
              </a:ext>
            </a:extLst>
          </p:cNvPr>
          <p:cNvCxnSpPr>
            <a:cxnSpLocks/>
          </p:cNvCxnSpPr>
          <p:nvPr/>
        </p:nvCxnSpPr>
        <p:spPr>
          <a:xfrm>
            <a:off x="5044195" y="3902925"/>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05">
            <a:extLst>
              <a:ext uri="{FF2B5EF4-FFF2-40B4-BE49-F238E27FC236}">
                <a16:creationId xmlns:a16="http://schemas.microsoft.com/office/drawing/2014/main" id="{13D8DA6E-66DD-9ABF-ABC2-574A2F1DB67F}"/>
              </a:ext>
            </a:extLst>
          </p:cNvPr>
          <p:cNvCxnSpPr>
            <a:cxnSpLocks/>
          </p:cNvCxnSpPr>
          <p:nvPr/>
        </p:nvCxnSpPr>
        <p:spPr>
          <a:xfrm>
            <a:off x="5037196" y="4448916"/>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ktangel 198">
            <a:extLst>
              <a:ext uri="{FF2B5EF4-FFF2-40B4-BE49-F238E27FC236}">
                <a16:creationId xmlns:a16="http://schemas.microsoft.com/office/drawing/2014/main" id="{CAC8F0D0-62B2-2183-FA25-794F36714A25}"/>
              </a:ext>
            </a:extLst>
          </p:cNvPr>
          <p:cNvSpPr>
            <a:spLocks/>
          </p:cNvSpPr>
          <p:nvPr/>
        </p:nvSpPr>
        <p:spPr>
          <a:xfrm>
            <a:off x="5223372" y="3132974"/>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00" name="Rektangel 199">
            <a:extLst>
              <a:ext uri="{FF2B5EF4-FFF2-40B4-BE49-F238E27FC236}">
                <a16:creationId xmlns:a16="http://schemas.microsoft.com/office/drawing/2014/main" id="{2D000FC6-8531-6340-D86E-D7461693106A}"/>
              </a:ext>
            </a:extLst>
          </p:cNvPr>
          <p:cNvSpPr>
            <a:spLocks/>
          </p:cNvSpPr>
          <p:nvPr/>
        </p:nvSpPr>
        <p:spPr>
          <a:xfrm>
            <a:off x="5222009" y="421360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01" name="Rektangel 200">
            <a:extLst>
              <a:ext uri="{FF2B5EF4-FFF2-40B4-BE49-F238E27FC236}">
                <a16:creationId xmlns:a16="http://schemas.microsoft.com/office/drawing/2014/main" id="{65419F20-086F-1F37-5E1F-36ACF29853EE}"/>
              </a:ext>
            </a:extLst>
          </p:cNvPr>
          <p:cNvSpPr>
            <a:spLocks/>
          </p:cNvSpPr>
          <p:nvPr/>
        </p:nvSpPr>
        <p:spPr>
          <a:xfrm>
            <a:off x="5222009" y="367671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05" name="Rektangel 204">
            <a:extLst>
              <a:ext uri="{FF2B5EF4-FFF2-40B4-BE49-F238E27FC236}">
                <a16:creationId xmlns:a16="http://schemas.microsoft.com/office/drawing/2014/main" id="{EC90BEE1-EBD7-BD5F-C005-6DD9FF3D5D83}"/>
              </a:ext>
            </a:extLst>
          </p:cNvPr>
          <p:cNvSpPr>
            <a:spLocks/>
          </p:cNvSpPr>
          <p:nvPr/>
        </p:nvSpPr>
        <p:spPr>
          <a:xfrm>
            <a:off x="4919624" y="2590878"/>
            <a:ext cx="1779982"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7" name="Straight Connector 105">
            <a:extLst>
              <a:ext uri="{FF2B5EF4-FFF2-40B4-BE49-F238E27FC236}">
                <a16:creationId xmlns:a16="http://schemas.microsoft.com/office/drawing/2014/main" id="{876324F4-8B5F-43C4-78BB-415CCB9B1D5A}"/>
              </a:ext>
            </a:extLst>
          </p:cNvPr>
          <p:cNvCxnSpPr>
            <a:cxnSpLocks/>
          </p:cNvCxnSpPr>
          <p:nvPr/>
        </p:nvCxnSpPr>
        <p:spPr>
          <a:xfrm>
            <a:off x="7139988" y="2512814"/>
            <a:ext cx="0" cy="24568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105">
            <a:extLst>
              <a:ext uri="{FF2B5EF4-FFF2-40B4-BE49-F238E27FC236}">
                <a16:creationId xmlns:a16="http://schemas.microsoft.com/office/drawing/2014/main" id="{5E8D7B99-6216-8665-6908-F4009267D1CB}"/>
              </a:ext>
            </a:extLst>
          </p:cNvPr>
          <p:cNvCxnSpPr>
            <a:cxnSpLocks/>
          </p:cNvCxnSpPr>
          <p:nvPr/>
        </p:nvCxnSpPr>
        <p:spPr>
          <a:xfrm>
            <a:off x="7139988" y="337541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105">
            <a:extLst>
              <a:ext uri="{FF2B5EF4-FFF2-40B4-BE49-F238E27FC236}">
                <a16:creationId xmlns:a16="http://schemas.microsoft.com/office/drawing/2014/main" id="{257807F9-8EFE-BAEC-D31B-38C665891989}"/>
              </a:ext>
            </a:extLst>
          </p:cNvPr>
          <p:cNvCxnSpPr>
            <a:cxnSpLocks/>
          </p:cNvCxnSpPr>
          <p:nvPr/>
        </p:nvCxnSpPr>
        <p:spPr>
          <a:xfrm>
            <a:off x="714309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105">
            <a:extLst>
              <a:ext uri="{FF2B5EF4-FFF2-40B4-BE49-F238E27FC236}">
                <a16:creationId xmlns:a16="http://schemas.microsoft.com/office/drawing/2014/main" id="{E4A480F6-E317-B354-9B31-87EBA039E28F}"/>
              </a:ext>
            </a:extLst>
          </p:cNvPr>
          <p:cNvCxnSpPr>
            <a:cxnSpLocks/>
          </p:cNvCxnSpPr>
          <p:nvPr/>
        </p:nvCxnSpPr>
        <p:spPr>
          <a:xfrm>
            <a:off x="7146987" y="389754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105">
            <a:extLst>
              <a:ext uri="{FF2B5EF4-FFF2-40B4-BE49-F238E27FC236}">
                <a16:creationId xmlns:a16="http://schemas.microsoft.com/office/drawing/2014/main" id="{C1B5542B-320A-F37E-B873-6C2BC65D6A0E}"/>
              </a:ext>
            </a:extLst>
          </p:cNvPr>
          <p:cNvCxnSpPr>
            <a:cxnSpLocks/>
          </p:cNvCxnSpPr>
          <p:nvPr/>
        </p:nvCxnSpPr>
        <p:spPr>
          <a:xfrm>
            <a:off x="7139988" y="4451489"/>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105">
            <a:extLst>
              <a:ext uri="{FF2B5EF4-FFF2-40B4-BE49-F238E27FC236}">
                <a16:creationId xmlns:a16="http://schemas.microsoft.com/office/drawing/2014/main" id="{F75F7B73-5AC3-7ECB-7B8F-D9A2D5B36770}"/>
              </a:ext>
            </a:extLst>
          </p:cNvPr>
          <p:cNvCxnSpPr>
            <a:cxnSpLocks/>
          </p:cNvCxnSpPr>
          <p:nvPr/>
        </p:nvCxnSpPr>
        <p:spPr>
          <a:xfrm>
            <a:off x="7139988" y="496169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7F0A6D3C-D29E-984E-FDFE-C6D6A7F4EA71}"/>
              </a:ext>
            </a:extLst>
          </p:cNvPr>
          <p:cNvSpPr>
            <a:spLocks/>
          </p:cNvSpPr>
          <p:nvPr/>
        </p:nvSpPr>
        <p:spPr>
          <a:xfrm>
            <a:off x="7326164" y="3127596"/>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16" name="Rektangel 215">
            <a:extLst>
              <a:ext uri="{FF2B5EF4-FFF2-40B4-BE49-F238E27FC236}">
                <a16:creationId xmlns:a16="http://schemas.microsoft.com/office/drawing/2014/main" id="{870F859B-E669-9B4D-4A2E-C903FCF8BFBB}"/>
              </a:ext>
            </a:extLst>
          </p:cNvPr>
          <p:cNvSpPr>
            <a:spLocks/>
          </p:cNvSpPr>
          <p:nvPr/>
        </p:nvSpPr>
        <p:spPr>
          <a:xfrm>
            <a:off x="7324801" y="4208225"/>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17" name="Rektangel 216">
            <a:extLst>
              <a:ext uri="{FF2B5EF4-FFF2-40B4-BE49-F238E27FC236}">
                <a16:creationId xmlns:a16="http://schemas.microsoft.com/office/drawing/2014/main" id="{EAE22FEA-98B3-8B30-D21A-CAB6DFDCBF1D}"/>
              </a:ext>
            </a:extLst>
          </p:cNvPr>
          <p:cNvSpPr>
            <a:spLocks/>
          </p:cNvSpPr>
          <p:nvPr/>
        </p:nvSpPr>
        <p:spPr>
          <a:xfrm>
            <a:off x="7324801" y="367133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19" name="Rektangel 218">
            <a:extLst>
              <a:ext uri="{FF2B5EF4-FFF2-40B4-BE49-F238E27FC236}">
                <a16:creationId xmlns:a16="http://schemas.microsoft.com/office/drawing/2014/main" id="{DF590545-250E-E3A8-91C9-00990B372F34}"/>
              </a:ext>
            </a:extLst>
          </p:cNvPr>
          <p:cNvSpPr>
            <a:spLocks/>
          </p:cNvSpPr>
          <p:nvPr/>
        </p:nvSpPr>
        <p:spPr>
          <a:xfrm>
            <a:off x="7324801" y="473577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21" name="Rektangel 220">
            <a:extLst>
              <a:ext uri="{FF2B5EF4-FFF2-40B4-BE49-F238E27FC236}">
                <a16:creationId xmlns:a16="http://schemas.microsoft.com/office/drawing/2014/main" id="{2D665F7C-79FD-5BB2-DE49-DECD435F4CB0}"/>
              </a:ext>
            </a:extLst>
          </p:cNvPr>
          <p:cNvSpPr>
            <a:spLocks/>
          </p:cNvSpPr>
          <p:nvPr/>
        </p:nvSpPr>
        <p:spPr>
          <a:xfrm>
            <a:off x="6930171" y="2585500"/>
            <a:ext cx="1880072"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3" name="Straight Connector 105">
            <a:extLst>
              <a:ext uri="{FF2B5EF4-FFF2-40B4-BE49-F238E27FC236}">
                <a16:creationId xmlns:a16="http://schemas.microsoft.com/office/drawing/2014/main" id="{50DC27A1-8353-3EF4-7E0D-72E0B1A539F0}"/>
              </a:ext>
            </a:extLst>
          </p:cNvPr>
          <p:cNvCxnSpPr>
            <a:cxnSpLocks/>
          </p:cNvCxnSpPr>
          <p:nvPr/>
        </p:nvCxnSpPr>
        <p:spPr>
          <a:xfrm>
            <a:off x="9299101" y="2512814"/>
            <a:ext cx="6999" cy="29908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105">
            <a:extLst>
              <a:ext uri="{FF2B5EF4-FFF2-40B4-BE49-F238E27FC236}">
                <a16:creationId xmlns:a16="http://schemas.microsoft.com/office/drawing/2014/main" id="{074C2462-87E7-5629-88B5-2871F50E420C}"/>
              </a:ext>
            </a:extLst>
          </p:cNvPr>
          <p:cNvCxnSpPr>
            <a:cxnSpLocks/>
          </p:cNvCxnSpPr>
          <p:nvPr/>
        </p:nvCxnSpPr>
        <p:spPr>
          <a:xfrm>
            <a:off x="9299101" y="337541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105">
            <a:extLst>
              <a:ext uri="{FF2B5EF4-FFF2-40B4-BE49-F238E27FC236}">
                <a16:creationId xmlns:a16="http://schemas.microsoft.com/office/drawing/2014/main" id="{AD3170B2-E426-1049-A032-C8375CFCF5CA}"/>
              </a:ext>
            </a:extLst>
          </p:cNvPr>
          <p:cNvCxnSpPr>
            <a:cxnSpLocks/>
          </p:cNvCxnSpPr>
          <p:nvPr/>
        </p:nvCxnSpPr>
        <p:spPr>
          <a:xfrm>
            <a:off x="9302212"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105">
            <a:extLst>
              <a:ext uri="{FF2B5EF4-FFF2-40B4-BE49-F238E27FC236}">
                <a16:creationId xmlns:a16="http://schemas.microsoft.com/office/drawing/2014/main" id="{F18C9FCC-2D68-14EA-DCA7-D6152CBA00D6}"/>
              </a:ext>
            </a:extLst>
          </p:cNvPr>
          <p:cNvCxnSpPr>
            <a:cxnSpLocks/>
          </p:cNvCxnSpPr>
          <p:nvPr/>
        </p:nvCxnSpPr>
        <p:spPr>
          <a:xfrm>
            <a:off x="9306100" y="389754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105">
            <a:extLst>
              <a:ext uri="{FF2B5EF4-FFF2-40B4-BE49-F238E27FC236}">
                <a16:creationId xmlns:a16="http://schemas.microsoft.com/office/drawing/2014/main" id="{5A599D40-F379-B716-111C-E83B9D9B65D2}"/>
              </a:ext>
            </a:extLst>
          </p:cNvPr>
          <p:cNvCxnSpPr>
            <a:cxnSpLocks/>
          </p:cNvCxnSpPr>
          <p:nvPr/>
        </p:nvCxnSpPr>
        <p:spPr>
          <a:xfrm>
            <a:off x="9299101" y="4451489"/>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105">
            <a:extLst>
              <a:ext uri="{FF2B5EF4-FFF2-40B4-BE49-F238E27FC236}">
                <a16:creationId xmlns:a16="http://schemas.microsoft.com/office/drawing/2014/main" id="{F8623BC3-0FF2-2CD6-C112-D20B58A791A1}"/>
              </a:ext>
            </a:extLst>
          </p:cNvPr>
          <p:cNvCxnSpPr>
            <a:cxnSpLocks/>
          </p:cNvCxnSpPr>
          <p:nvPr/>
        </p:nvCxnSpPr>
        <p:spPr>
          <a:xfrm>
            <a:off x="9299101" y="4969648"/>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105">
            <a:extLst>
              <a:ext uri="{FF2B5EF4-FFF2-40B4-BE49-F238E27FC236}">
                <a16:creationId xmlns:a16="http://schemas.microsoft.com/office/drawing/2014/main" id="{2294143C-4E94-80DB-4DA8-F51F1168914D}"/>
              </a:ext>
            </a:extLst>
          </p:cNvPr>
          <p:cNvCxnSpPr>
            <a:cxnSpLocks/>
          </p:cNvCxnSpPr>
          <p:nvPr/>
        </p:nvCxnSpPr>
        <p:spPr>
          <a:xfrm>
            <a:off x="9306100" y="551166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Rektangel 230">
            <a:extLst>
              <a:ext uri="{FF2B5EF4-FFF2-40B4-BE49-F238E27FC236}">
                <a16:creationId xmlns:a16="http://schemas.microsoft.com/office/drawing/2014/main" id="{B71C7476-7F10-1DDB-98BF-0CCA0D683A26}"/>
              </a:ext>
            </a:extLst>
          </p:cNvPr>
          <p:cNvSpPr>
            <a:spLocks/>
          </p:cNvSpPr>
          <p:nvPr/>
        </p:nvSpPr>
        <p:spPr>
          <a:xfrm>
            <a:off x="9485277" y="3127596"/>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32" name="Rektangel 231">
            <a:extLst>
              <a:ext uri="{FF2B5EF4-FFF2-40B4-BE49-F238E27FC236}">
                <a16:creationId xmlns:a16="http://schemas.microsoft.com/office/drawing/2014/main" id="{F3881F34-F264-3911-C077-85043C7550A1}"/>
              </a:ext>
            </a:extLst>
          </p:cNvPr>
          <p:cNvSpPr>
            <a:spLocks/>
          </p:cNvSpPr>
          <p:nvPr/>
        </p:nvSpPr>
        <p:spPr>
          <a:xfrm>
            <a:off x="9483914" y="4208225"/>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33" name="Rektangel 232">
            <a:extLst>
              <a:ext uri="{FF2B5EF4-FFF2-40B4-BE49-F238E27FC236}">
                <a16:creationId xmlns:a16="http://schemas.microsoft.com/office/drawing/2014/main" id="{B2A9B848-43CB-2592-F292-8D8ABF593BED}"/>
              </a:ext>
            </a:extLst>
          </p:cNvPr>
          <p:cNvSpPr>
            <a:spLocks/>
          </p:cNvSpPr>
          <p:nvPr/>
        </p:nvSpPr>
        <p:spPr>
          <a:xfrm>
            <a:off x="9483914" y="3671333"/>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35" name="Rektangel 234">
            <a:extLst>
              <a:ext uri="{FF2B5EF4-FFF2-40B4-BE49-F238E27FC236}">
                <a16:creationId xmlns:a16="http://schemas.microsoft.com/office/drawing/2014/main" id="{2897F422-BEF1-928E-1332-3464714E90D6}"/>
              </a:ext>
            </a:extLst>
          </p:cNvPr>
          <p:cNvSpPr>
            <a:spLocks/>
          </p:cNvSpPr>
          <p:nvPr/>
        </p:nvSpPr>
        <p:spPr>
          <a:xfrm>
            <a:off x="9483913" y="4735771"/>
            <a:ext cx="168774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36" name="Rektangel 235">
            <a:extLst>
              <a:ext uri="{FF2B5EF4-FFF2-40B4-BE49-F238E27FC236}">
                <a16:creationId xmlns:a16="http://schemas.microsoft.com/office/drawing/2014/main" id="{0C9DFCBC-8A6D-1429-4EB7-7DA9B335C0F0}"/>
              </a:ext>
            </a:extLst>
          </p:cNvPr>
          <p:cNvSpPr>
            <a:spLocks/>
          </p:cNvSpPr>
          <p:nvPr/>
        </p:nvSpPr>
        <p:spPr>
          <a:xfrm>
            <a:off x="9485277" y="5272376"/>
            <a:ext cx="16863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37" name="Rektangel 236">
            <a:extLst>
              <a:ext uri="{FF2B5EF4-FFF2-40B4-BE49-F238E27FC236}">
                <a16:creationId xmlns:a16="http://schemas.microsoft.com/office/drawing/2014/main" id="{E4A3C2F9-C5D7-D937-8BF5-2CD26F41A0E3}"/>
              </a:ext>
            </a:extLst>
          </p:cNvPr>
          <p:cNvSpPr>
            <a:spLocks/>
          </p:cNvSpPr>
          <p:nvPr/>
        </p:nvSpPr>
        <p:spPr>
          <a:xfrm>
            <a:off x="9169963" y="2585500"/>
            <a:ext cx="2003062"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110" name="Picture 19" descr="A person wearing a suit and tie smiling at the camera&#10;&#10;Description automatically generated">
            <a:extLst>
              <a:ext uri="{FF2B5EF4-FFF2-40B4-BE49-F238E27FC236}">
                <a16:creationId xmlns:a16="http://schemas.microsoft.com/office/drawing/2014/main" id="{976EE892-CA49-4927-9B94-9C876753AAF5}"/>
              </a:ext>
            </a:extLst>
          </p:cNvPr>
          <p:cNvPicPr>
            <a:picLocks noChangeAspect="1"/>
          </p:cNvPicPr>
          <p:nvPr/>
        </p:nvPicPr>
        <p:blipFill>
          <a:blip r:embed="rId4"/>
          <a:stretch>
            <a:fillRect/>
          </a:stretch>
        </p:blipFill>
        <p:spPr>
          <a:xfrm>
            <a:off x="4988982" y="2667831"/>
            <a:ext cx="316800" cy="323599"/>
          </a:xfrm>
          <a:prstGeom prst="ellipse">
            <a:avLst/>
          </a:prstGeom>
        </p:spPr>
      </p:pic>
      <p:pic>
        <p:nvPicPr>
          <p:cNvPr id="8" name="Picture 7" descr="A person wearing a suit and tie&#10;&#10;Description automatically generated">
            <a:extLst>
              <a:ext uri="{FF2B5EF4-FFF2-40B4-BE49-F238E27FC236}">
                <a16:creationId xmlns:a16="http://schemas.microsoft.com/office/drawing/2014/main" id="{79F5559F-B462-4072-8CE7-4293E9BDC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2096" y="2654031"/>
            <a:ext cx="316800" cy="316800"/>
          </a:xfrm>
          <a:prstGeom prst="ellipse">
            <a:avLst/>
          </a:prstGeom>
        </p:spPr>
      </p:pic>
      <p:pic>
        <p:nvPicPr>
          <p:cNvPr id="6" name="Picture 5" descr="A person wearing a suit and tie smiling at the camera&#10;&#10;Description automatically generated">
            <a:extLst>
              <a:ext uri="{FF2B5EF4-FFF2-40B4-BE49-F238E27FC236}">
                <a16:creationId xmlns:a16="http://schemas.microsoft.com/office/drawing/2014/main" id="{522E2CF3-1C21-4F2B-BA20-D0312ADCC9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745" y="2663155"/>
            <a:ext cx="316800" cy="316800"/>
          </a:xfrm>
          <a:prstGeom prst="ellipse">
            <a:avLst/>
          </a:prstGeom>
        </p:spPr>
      </p:pic>
      <p:sp>
        <p:nvSpPr>
          <p:cNvPr id="239" name="object 8">
            <a:extLst>
              <a:ext uri="{FF2B5EF4-FFF2-40B4-BE49-F238E27FC236}">
                <a16:creationId xmlns:a16="http://schemas.microsoft.com/office/drawing/2014/main" id="{36B63A59-EF41-AF54-AAF3-89740F64E5DE}"/>
              </a:ext>
            </a:extLst>
          </p:cNvPr>
          <p:cNvSpPr txBox="1"/>
          <p:nvPr/>
        </p:nvSpPr>
        <p:spPr>
          <a:xfrm>
            <a:off x="1171521" y="2660825"/>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Tor Arne Midtskogen</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241" name="Rectangle 31">
            <a:extLst>
              <a:ext uri="{FF2B5EF4-FFF2-40B4-BE49-F238E27FC236}">
                <a16:creationId xmlns:a16="http://schemas.microsoft.com/office/drawing/2014/main" id="{768C9BF1-245D-9C16-14A6-1464C12FB44A}"/>
              </a:ext>
            </a:extLst>
          </p:cNvPr>
          <p:cNvSpPr/>
          <p:nvPr/>
        </p:nvSpPr>
        <p:spPr>
          <a:xfrm>
            <a:off x="1043236" y="3174242"/>
            <a:ext cx="1040670"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Oslo Bolig</a:t>
            </a:r>
            <a:b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Tomas Kjendlie</a:t>
            </a:r>
          </a:p>
        </p:txBody>
      </p:sp>
      <p:sp>
        <p:nvSpPr>
          <p:cNvPr id="242" name="Rectangle 110">
            <a:extLst>
              <a:ext uri="{FF2B5EF4-FFF2-40B4-BE49-F238E27FC236}">
                <a16:creationId xmlns:a16="http://schemas.microsoft.com/office/drawing/2014/main" id="{88D79731-93FC-0E39-ED3E-87D77337510B}"/>
              </a:ext>
            </a:extLst>
          </p:cNvPr>
          <p:cNvSpPr/>
          <p:nvPr/>
        </p:nvSpPr>
        <p:spPr>
          <a:xfrm>
            <a:off x="1043236" y="3696496"/>
            <a:ext cx="12538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Oslo Næring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Terje Nyborg Olsen</a:t>
            </a:r>
          </a:p>
        </p:txBody>
      </p:sp>
      <p:sp>
        <p:nvSpPr>
          <p:cNvPr id="243" name="Rectangle 111">
            <a:extLst>
              <a:ext uri="{FF2B5EF4-FFF2-40B4-BE49-F238E27FC236}">
                <a16:creationId xmlns:a16="http://schemas.microsoft.com/office/drawing/2014/main" id="{67B5E26C-6AEB-6BCC-E25A-CED8A8872B97}"/>
              </a:ext>
            </a:extLst>
          </p:cNvPr>
          <p:cNvSpPr/>
          <p:nvPr/>
        </p:nvSpPr>
        <p:spPr>
          <a:xfrm>
            <a:off x="1043236" y="4248797"/>
            <a:ext cx="1236236"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Midt/ Nord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Trond Krogstadmo</a:t>
            </a:r>
          </a:p>
        </p:txBody>
      </p:sp>
      <p:sp>
        <p:nvSpPr>
          <p:cNvPr id="244" name="Rectangle 113">
            <a:extLst>
              <a:ext uri="{FF2B5EF4-FFF2-40B4-BE49-F238E27FC236}">
                <a16:creationId xmlns:a16="http://schemas.microsoft.com/office/drawing/2014/main" id="{02E2439D-6A3F-9228-4A02-E61C73BA3533}"/>
              </a:ext>
            </a:extLst>
          </p:cNvPr>
          <p:cNvSpPr/>
          <p:nvPr/>
        </p:nvSpPr>
        <p:spPr>
          <a:xfrm>
            <a:off x="1041696" y="5278154"/>
            <a:ext cx="1034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Sør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Jone Klingheim</a:t>
            </a:r>
          </a:p>
        </p:txBody>
      </p:sp>
      <p:sp>
        <p:nvSpPr>
          <p:cNvPr id="245" name="Rectangle 114">
            <a:extLst>
              <a:ext uri="{FF2B5EF4-FFF2-40B4-BE49-F238E27FC236}">
                <a16:creationId xmlns:a16="http://schemas.microsoft.com/office/drawing/2014/main" id="{352946E4-AFA1-42FA-9A95-A98E398A782B}"/>
              </a:ext>
            </a:extLst>
          </p:cNvPr>
          <p:cNvSpPr/>
          <p:nvPr/>
        </p:nvSpPr>
        <p:spPr>
          <a:xfrm>
            <a:off x="1033745" y="5847591"/>
            <a:ext cx="1540806"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Øst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Magnus Taugbøl Brekke</a:t>
            </a:r>
          </a:p>
        </p:txBody>
      </p:sp>
      <p:sp>
        <p:nvSpPr>
          <p:cNvPr id="246" name="Rectangle 112">
            <a:extLst>
              <a:ext uri="{FF2B5EF4-FFF2-40B4-BE49-F238E27FC236}">
                <a16:creationId xmlns:a16="http://schemas.microsoft.com/office/drawing/2014/main" id="{FAA6F442-51B4-D9FB-5BBE-777DAC16403F}"/>
              </a:ext>
            </a:extLst>
          </p:cNvPr>
          <p:cNvSpPr/>
          <p:nvPr/>
        </p:nvSpPr>
        <p:spPr>
          <a:xfrm>
            <a:off x="1049186" y="4773347"/>
            <a:ext cx="9124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Vest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Håvard Tjore</a:t>
            </a:r>
          </a:p>
        </p:txBody>
      </p:sp>
      <p:sp>
        <p:nvSpPr>
          <p:cNvPr id="250" name="Rectangle 115">
            <a:extLst>
              <a:ext uri="{FF2B5EF4-FFF2-40B4-BE49-F238E27FC236}">
                <a16:creationId xmlns:a16="http://schemas.microsoft.com/office/drawing/2014/main" id="{7F940B53-97DD-5163-0696-A01343778DDF}"/>
              </a:ext>
            </a:extLst>
          </p:cNvPr>
          <p:cNvSpPr/>
          <p:nvPr/>
        </p:nvSpPr>
        <p:spPr>
          <a:xfrm>
            <a:off x="3134891" y="3149399"/>
            <a:ext cx="144783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Industri, Bro og Marine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Mons Egil Lien</a:t>
            </a:r>
          </a:p>
        </p:txBody>
      </p:sp>
      <p:sp>
        <p:nvSpPr>
          <p:cNvPr id="251" name="Rectangle 116">
            <a:extLst>
              <a:ext uri="{FF2B5EF4-FFF2-40B4-BE49-F238E27FC236}">
                <a16:creationId xmlns:a16="http://schemas.microsoft.com/office/drawing/2014/main" id="{DCDE85F2-9B11-4A9E-0A04-C0A9C78F128B}"/>
              </a:ext>
            </a:extLst>
          </p:cNvPr>
          <p:cNvSpPr/>
          <p:nvPr/>
        </p:nvSpPr>
        <p:spPr>
          <a:xfrm>
            <a:off x="3115594" y="3712401"/>
            <a:ext cx="14766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Samferdsel og Energi</a:t>
            </a:r>
            <a:b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Trond Pettersen Valeur</a:t>
            </a:r>
          </a:p>
        </p:txBody>
      </p:sp>
      <p:sp>
        <p:nvSpPr>
          <p:cNvPr id="252" name="Rectangle 117">
            <a:extLst>
              <a:ext uri="{FF2B5EF4-FFF2-40B4-BE49-F238E27FC236}">
                <a16:creationId xmlns:a16="http://schemas.microsoft.com/office/drawing/2014/main" id="{47AF1621-5E61-A34A-332E-CDEC138F7BA1}"/>
              </a:ext>
            </a:extLst>
          </p:cNvPr>
          <p:cNvSpPr/>
          <p:nvPr/>
        </p:nvSpPr>
        <p:spPr>
          <a:xfrm>
            <a:off x="3146859" y="4250637"/>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Vassbakk &amp; Stol</a:t>
            </a:r>
            <a:b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Inge Jan Thorsen</a:t>
            </a:r>
          </a:p>
        </p:txBody>
      </p:sp>
      <p:sp>
        <p:nvSpPr>
          <p:cNvPr id="253" name="Rectangle 118">
            <a:extLst>
              <a:ext uri="{FF2B5EF4-FFF2-40B4-BE49-F238E27FC236}">
                <a16:creationId xmlns:a16="http://schemas.microsoft.com/office/drawing/2014/main" id="{0CF2A8BF-9F8D-2711-69F9-FF7A043E93A1}"/>
              </a:ext>
            </a:extLst>
          </p:cNvPr>
          <p:cNvSpPr/>
          <p:nvPr/>
        </p:nvSpPr>
        <p:spPr>
          <a:xfrm>
            <a:off x="3134891" y="4746914"/>
            <a:ext cx="13917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Marthinsen &amp; Duvholt</a:t>
            </a:r>
            <a:b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Hans Kjetil </a:t>
            </a:r>
            <a:r>
              <a:rPr kumimoji="0" lang="nb-NO" sz="1000" b="0" i="0" u="none" strike="noStrike" kern="1200" cap="none" spc="0" normalizeH="0" baseline="0" noProof="0" dirty="0" err="1">
                <a:ln>
                  <a:noFill/>
                </a:ln>
                <a:solidFill>
                  <a:srgbClr val="000000"/>
                </a:solidFill>
                <a:effectLst/>
                <a:uLnTx/>
                <a:uFillTx/>
                <a:latin typeface="Shape Sans" panose="00000500000000000000" pitchFamily="50" charset="0"/>
                <a:ea typeface="+mn-ea"/>
                <a:cs typeface="+mn-cs"/>
              </a:rPr>
              <a:t>Traen</a:t>
            </a:r>
            <a:endPar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endParaRPr>
          </a:p>
        </p:txBody>
      </p:sp>
      <p:sp>
        <p:nvSpPr>
          <p:cNvPr id="254" name="Rectangle 119">
            <a:extLst>
              <a:ext uri="{FF2B5EF4-FFF2-40B4-BE49-F238E27FC236}">
                <a16:creationId xmlns:a16="http://schemas.microsoft.com/office/drawing/2014/main" id="{EBBCA787-48F2-835F-78DD-E88268255767}"/>
              </a:ext>
            </a:extLst>
          </p:cNvPr>
          <p:cNvSpPr/>
          <p:nvPr/>
        </p:nvSpPr>
        <p:spPr>
          <a:xfrm>
            <a:off x="3143745" y="5278869"/>
            <a:ext cx="12442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Entreprenørservice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Frode Tryti Olsen</a:t>
            </a:r>
          </a:p>
        </p:txBody>
      </p:sp>
      <p:pic>
        <p:nvPicPr>
          <p:cNvPr id="255" name="Bilde 254">
            <a:extLst>
              <a:ext uri="{FF2B5EF4-FFF2-40B4-BE49-F238E27FC236}">
                <a16:creationId xmlns:a16="http://schemas.microsoft.com/office/drawing/2014/main" id="{B7941A9E-4BE1-B736-9BDF-EF89653AF8A8}"/>
              </a:ext>
            </a:extLst>
          </p:cNvPr>
          <p:cNvPicPr>
            <a:picLocks noChangeAspect="1"/>
          </p:cNvPicPr>
          <p:nvPr/>
        </p:nvPicPr>
        <p:blipFill rotWithShape="1">
          <a:blip r:embed="rId7">
            <a:extLst>
              <a:ext uri="{28A0092B-C50C-407E-A947-70E740481C1C}">
                <a14:useLocalDpi xmlns:a14="http://schemas.microsoft.com/office/drawing/2010/main" val="0"/>
              </a:ext>
            </a:extLst>
          </a:blip>
          <a:srcRect l="37564" t="6150" r="15062" b="9626"/>
          <a:stretch/>
        </p:blipFill>
        <p:spPr>
          <a:xfrm>
            <a:off x="2919114" y="2666318"/>
            <a:ext cx="316800" cy="314512"/>
          </a:xfrm>
          <a:prstGeom prst="ellipse">
            <a:avLst/>
          </a:prstGeom>
        </p:spPr>
      </p:pic>
      <p:sp>
        <p:nvSpPr>
          <p:cNvPr id="256" name="object 8">
            <a:extLst>
              <a:ext uri="{FF2B5EF4-FFF2-40B4-BE49-F238E27FC236}">
                <a16:creationId xmlns:a16="http://schemas.microsoft.com/office/drawing/2014/main" id="{0095F5C6-1A82-CF2F-5B40-CC46FEEB768A}"/>
              </a:ext>
            </a:extLst>
          </p:cNvPr>
          <p:cNvSpPr txBox="1"/>
          <p:nvPr/>
        </p:nvSpPr>
        <p:spPr>
          <a:xfrm>
            <a:off x="3327640" y="2653750"/>
            <a:ext cx="1512168" cy="323165"/>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Anders </a:t>
            </a:r>
            <a:r>
              <a:rPr kumimoji="0" lang="en-US" sz="1050" b="0" i="0" u="none" strike="noStrike" kern="1200" cap="none" spc="-5" normalizeH="0" baseline="0" noProof="0" dirty="0" err="1">
                <a:ln>
                  <a:noFill/>
                </a:ln>
                <a:solidFill>
                  <a:srgbClr val="FFFFFF"/>
                </a:solidFill>
                <a:effectLst/>
                <a:uLnTx/>
                <a:uFillTx/>
                <a:latin typeface="Shape Sans" panose="00000500000000000000" pitchFamily="50" charset="0"/>
                <a:ea typeface="+mn-ea"/>
                <a:cs typeface="Arial"/>
              </a:rPr>
              <a:t>Geirsta</a:t>
            </a:r>
            <a:endParaRPr kumimoji="0" lang="en-US" sz="105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Konserndirektør</a:t>
            </a:r>
            <a:endParaRPr kumimoji="0" lang="en-US" sz="105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257" name="object 8">
            <a:extLst>
              <a:ext uri="{FF2B5EF4-FFF2-40B4-BE49-F238E27FC236}">
                <a16:creationId xmlns:a16="http://schemas.microsoft.com/office/drawing/2014/main" id="{31102E4B-B68E-B704-8CC5-B2DBD89F77C0}"/>
              </a:ext>
            </a:extLst>
          </p:cNvPr>
          <p:cNvSpPr txBox="1"/>
          <p:nvPr/>
        </p:nvSpPr>
        <p:spPr>
          <a:xfrm>
            <a:off x="5411004" y="2653609"/>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Thorbjørn Brevik</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258" name="object 8">
            <a:extLst>
              <a:ext uri="{FF2B5EF4-FFF2-40B4-BE49-F238E27FC236}">
                <a16:creationId xmlns:a16="http://schemas.microsoft.com/office/drawing/2014/main" id="{B879743D-82D3-D4F1-059D-1A5335BE9BE7}"/>
              </a:ext>
            </a:extLst>
          </p:cNvPr>
          <p:cNvSpPr txBox="1"/>
          <p:nvPr/>
        </p:nvSpPr>
        <p:spPr>
          <a:xfrm>
            <a:off x="7412347" y="2646079"/>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Kristian </a:t>
            </a:r>
            <a:r>
              <a:rPr kumimoji="0" lang="en-US" sz="1100" b="0" i="0" u="none" strike="noStrike" kern="1200" cap="none" spc="-5" normalizeH="0" baseline="0" noProof="0" dirty="0" err="1">
                <a:ln>
                  <a:noFill/>
                </a:ln>
                <a:solidFill>
                  <a:srgbClr val="FFFFFF"/>
                </a:solidFill>
                <a:effectLst/>
                <a:uLnTx/>
                <a:uFillTx/>
                <a:latin typeface="Shape Sans" panose="00000500000000000000" pitchFamily="50" charset="0"/>
                <a:ea typeface="+mn-ea"/>
                <a:cs typeface="Arial"/>
              </a:rPr>
              <a:t>Brende</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259" name="object 8">
            <a:extLst>
              <a:ext uri="{FF2B5EF4-FFF2-40B4-BE49-F238E27FC236}">
                <a16:creationId xmlns:a16="http://schemas.microsoft.com/office/drawing/2014/main" id="{D4CF644D-6731-26D7-A436-C1AD54A8F721}"/>
              </a:ext>
            </a:extLst>
          </p:cNvPr>
          <p:cNvSpPr txBox="1"/>
          <p:nvPr/>
        </p:nvSpPr>
        <p:spPr>
          <a:xfrm>
            <a:off x="9660857" y="2638188"/>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Jo Mortensen</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260" name="Rectangle 121">
            <a:extLst>
              <a:ext uri="{FF2B5EF4-FFF2-40B4-BE49-F238E27FC236}">
                <a16:creationId xmlns:a16="http://schemas.microsoft.com/office/drawing/2014/main" id="{4AB65A16-9F8C-B4B1-695C-87447942B330}"/>
              </a:ext>
            </a:extLst>
          </p:cNvPr>
          <p:cNvSpPr/>
          <p:nvPr/>
        </p:nvSpPr>
        <p:spPr>
          <a:xfrm>
            <a:off x="5229191" y="3193214"/>
            <a:ext cx="939681"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Oslo Vest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Helen Gåsvik</a:t>
            </a:r>
          </a:p>
        </p:txBody>
      </p:sp>
      <p:sp>
        <p:nvSpPr>
          <p:cNvPr id="261" name="Rectangle 122">
            <a:extLst>
              <a:ext uri="{FF2B5EF4-FFF2-40B4-BE49-F238E27FC236}">
                <a16:creationId xmlns:a16="http://schemas.microsoft.com/office/drawing/2014/main" id="{9F76FE15-9F61-0B91-5F26-3F0E192F1215}"/>
              </a:ext>
            </a:extLst>
          </p:cNvPr>
          <p:cNvSpPr/>
          <p:nvPr/>
        </p:nvSpPr>
        <p:spPr>
          <a:xfrm>
            <a:off x="5227928" y="3716461"/>
            <a:ext cx="1034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Oslo Øst</a:t>
            </a:r>
            <a:b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Salman Saeed</a:t>
            </a:r>
          </a:p>
        </p:txBody>
      </p:sp>
      <p:sp>
        <p:nvSpPr>
          <p:cNvPr id="262" name="Rectangle 123">
            <a:extLst>
              <a:ext uri="{FF2B5EF4-FFF2-40B4-BE49-F238E27FC236}">
                <a16:creationId xmlns:a16="http://schemas.microsoft.com/office/drawing/2014/main" id="{5A94F0D6-EB3A-19B5-A95B-BABE57C40B5A}"/>
              </a:ext>
            </a:extLst>
          </p:cNvPr>
          <p:cNvSpPr/>
          <p:nvPr/>
        </p:nvSpPr>
        <p:spPr>
          <a:xfrm>
            <a:off x="5232033" y="4270611"/>
            <a:ext cx="15552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Midt/ Vest/ Sør</a:t>
            </a:r>
            <a:b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Magnus Ervik Fossheim</a:t>
            </a:r>
          </a:p>
        </p:txBody>
      </p:sp>
      <p:sp>
        <p:nvSpPr>
          <p:cNvPr id="264" name="Rectangle 124">
            <a:extLst>
              <a:ext uri="{FF2B5EF4-FFF2-40B4-BE49-F238E27FC236}">
                <a16:creationId xmlns:a16="http://schemas.microsoft.com/office/drawing/2014/main" id="{D337DDAE-B8D8-88C2-2FD0-99446B8306A6}"/>
              </a:ext>
            </a:extLst>
          </p:cNvPr>
          <p:cNvSpPr/>
          <p:nvPr/>
        </p:nvSpPr>
        <p:spPr>
          <a:xfrm>
            <a:off x="7311314" y="3175491"/>
            <a:ext cx="10310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UCO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Jostein Stormo</a:t>
            </a:r>
          </a:p>
        </p:txBody>
      </p:sp>
      <p:sp>
        <p:nvSpPr>
          <p:cNvPr id="265" name="Rectangle 126">
            <a:extLst>
              <a:ext uri="{FF2B5EF4-FFF2-40B4-BE49-F238E27FC236}">
                <a16:creationId xmlns:a16="http://schemas.microsoft.com/office/drawing/2014/main" id="{CB4AC35A-BA4F-38AF-392F-4AC1E250F1C6}"/>
              </a:ext>
            </a:extLst>
          </p:cNvPr>
          <p:cNvSpPr/>
          <p:nvPr/>
        </p:nvSpPr>
        <p:spPr>
          <a:xfrm>
            <a:off x="7306193" y="3732964"/>
            <a:ext cx="1428596"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Skanska Husfabrikken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Brynjar Finstad</a:t>
            </a:r>
          </a:p>
        </p:txBody>
      </p:sp>
      <p:sp>
        <p:nvSpPr>
          <p:cNvPr id="266" name="Rectangle 127">
            <a:extLst>
              <a:ext uri="{FF2B5EF4-FFF2-40B4-BE49-F238E27FC236}">
                <a16:creationId xmlns:a16="http://schemas.microsoft.com/office/drawing/2014/main" id="{70C8134D-0FE1-BA80-BBD5-1556B0EADF08}"/>
              </a:ext>
            </a:extLst>
          </p:cNvPr>
          <p:cNvSpPr/>
          <p:nvPr/>
        </p:nvSpPr>
        <p:spPr>
          <a:xfrm>
            <a:off x="7298242" y="4255159"/>
            <a:ext cx="14927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Shape Sans" panose="00000500000000000000" pitchFamily="50" charset="0"/>
                <a:ea typeface="+mn-ea"/>
                <a:cs typeface="+mn-cs"/>
              </a:rPr>
              <a:t>Skanska Stålfabrikken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Shape Sans" panose="00000500000000000000" pitchFamily="50" charset="0"/>
                <a:ea typeface="+mn-ea"/>
                <a:cs typeface="+mn-cs"/>
              </a:rPr>
              <a:t>Terje Mjøen</a:t>
            </a:r>
          </a:p>
        </p:txBody>
      </p:sp>
      <p:sp>
        <p:nvSpPr>
          <p:cNvPr id="267" name="Rectangle 128">
            <a:extLst>
              <a:ext uri="{FF2B5EF4-FFF2-40B4-BE49-F238E27FC236}">
                <a16:creationId xmlns:a16="http://schemas.microsoft.com/office/drawing/2014/main" id="{AA95BEAC-2D6D-9E6E-3122-5DD4AFC91011}"/>
              </a:ext>
            </a:extLst>
          </p:cNvPr>
          <p:cNvSpPr/>
          <p:nvPr/>
        </p:nvSpPr>
        <p:spPr>
          <a:xfrm>
            <a:off x="7298379" y="4769969"/>
            <a:ext cx="1553630"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Skanska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Rolf Christian Kværnæs</a:t>
            </a:r>
            <a:endParaRPr kumimoji="0" lang="nb-NO" sz="14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endParaRPr>
          </a:p>
        </p:txBody>
      </p:sp>
      <p:sp>
        <p:nvSpPr>
          <p:cNvPr id="268" name="Rectangle 129">
            <a:extLst>
              <a:ext uri="{FF2B5EF4-FFF2-40B4-BE49-F238E27FC236}">
                <a16:creationId xmlns:a16="http://schemas.microsoft.com/office/drawing/2014/main" id="{AB0DA2D9-79D6-F616-4138-162C579AD27A}"/>
              </a:ext>
            </a:extLst>
          </p:cNvPr>
          <p:cNvSpPr/>
          <p:nvPr/>
        </p:nvSpPr>
        <p:spPr>
          <a:xfrm>
            <a:off x="9471791" y="3163214"/>
            <a:ext cx="11160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Skanska Teknikk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Kristin Holthe</a:t>
            </a:r>
          </a:p>
        </p:txBody>
      </p:sp>
      <p:sp>
        <p:nvSpPr>
          <p:cNvPr id="269" name="Rectangle 130">
            <a:extLst>
              <a:ext uri="{FF2B5EF4-FFF2-40B4-BE49-F238E27FC236}">
                <a16:creationId xmlns:a16="http://schemas.microsoft.com/office/drawing/2014/main" id="{407CE21F-4564-E319-0254-972B366EB32C}"/>
              </a:ext>
            </a:extLst>
          </p:cNvPr>
          <p:cNvSpPr/>
          <p:nvPr/>
        </p:nvSpPr>
        <p:spPr>
          <a:xfrm>
            <a:off x="9471791" y="3680313"/>
            <a:ext cx="1213794"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Bærekraft og Miljø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Randi </a:t>
            </a:r>
            <a:r>
              <a:rPr kumimoji="0" lang="nb-NO" sz="1000" b="0" i="0" u="none" strike="noStrike" kern="1200" cap="none" spc="0" normalizeH="0" baseline="0" noProof="0" dirty="0" err="1">
                <a:ln>
                  <a:noFill/>
                </a:ln>
                <a:solidFill>
                  <a:srgbClr val="000000"/>
                </a:solidFill>
                <a:effectLst/>
                <a:uLnTx/>
                <a:uFillTx/>
                <a:latin typeface="Shape Sans" panose="00000500000000000000" pitchFamily="50" charset="0"/>
                <a:ea typeface="+mn-ea"/>
                <a:cs typeface="+mn-cs"/>
              </a:rPr>
              <a:t>Lekangerr</a:t>
            </a:r>
            <a:endParaRPr kumimoji="0" lang="nb-NO" sz="1000" b="0" i="0" u="none" strike="noStrike" kern="1200" cap="none" spc="0" normalizeH="0" baseline="0" noProof="0" err="1">
              <a:ln>
                <a:noFill/>
              </a:ln>
              <a:solidFill>
                <a:srgbClr val="000000"/>
              </a:solidFill>
              <a:effectLst/>
              <a:uLnTx/>
              <a:uFillTx/>
              <a:latin typeface="Shape Sans" panose="00000500000000000000" pitchFamily="50" charset="0"/>
              <a:ea typeface="+mn-ea"/>
              <a:cs typeface="+mn-cs"/>
            </a:endParaRPr>
          </a:p>
        </p:txBody>
      </p:sp>
      <p:sp>
        <p:nvSpPr>
          <p:cNvPr id="270" name="Rectangle 131">
            <a:extLst>
              <a:ext uri="{FF2B5EF4-FFF2-40B4-BE49-F238E27FC236}">
                <a16:creationId xmlns:a16="http://schemas.microsoft.com/office/drawing/2014/main" id="{C77691F6-9BAC-CED4-0A92-EF93B1BB95C0}"/>
              </a:ext>
            </a:extLst>
          </p:cNvPr>
          <p:cNvSpPr/>
          <p:nvPr/>
        </p:nvSpPr>
        <p:spPr>
          <a:xfrm>
            <a:off x="9459092" y="4258630"/>
            <a:ext cx="1247457"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Skanska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lt"/>
                <a:cs typeface="Arial"/>
              </a:rPr>
              <a:t>Christoffer Hernæs</a:t>
            </a:r>
            <a:endPar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endParaRPr>
          </a:p>
        </p:txBody>
      </p:sp>
      <p:sp>
        <p:nvSpPr>
          <p:cNvPr id="271" name="Rectangle 132">
            <a:extLst>
              <a:ext uri="{FF2B5EF4-FFF2-40B4-BE49-F238E27FC236}">
                <a16:creationId xmlns:a16="http://schemas.microsoft.com/office/drawing/2014/main" id="{4D615CBC-0499-C62E-9C3C-7F399BFF0749}"/>
              </a:ext>
            </a:extLst>
          </p:cNvPr>
          <p:cNvSpPr/>
          <p:nvPr/>
        </p:nvSpPr>
        <p:spPr>
          <a:xfrm>
            <a:off x="9455615" y="4763617"/>
            <a:ext cx="121379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Skanska Norge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Helge Lieng</a:t>
            </a:r>
          </a:p>
        </p:txBody>
      </p:sp>
      <p:sp>
        <p:nvSpPr>
          <p:cNvPr id="272" name="Rectangle 133">
            <a:extLst>
              <a:ext uri="{FF2B5EF4-FFF2-40B4-BE49-F238E27FC236}">
                <a16:creationId xmlns:a16="http://schemas.microsoft.com/office/drawing/2014/main" id="{69B85D58-62BD-8037-282E-8E9E47A4BC06}"/>
              </a:ext>
            </a:extLst>
          </p:cNvPr>
          <p:cNvSpPr/>
          <p:nvPr/>
        </p:nvSpPr>
        <p:spPr>
          <a:xfrm>
            <a:off x="9448702" y="5329308"/>
            <a:ext cx="1765227"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Strategi og forretningsutvikl.</a:t>
            </a:r>
            <a:b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lt"/>
                <a:cs typeface="Arial"/>
              </a:rPr>
              <a:t>Jan Erlend Innselset</a:t>
            </a:r>
            <a:endPar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endParaRPr>
          </a:p>
        </p:txBody>
      </p:sp>
      <p:sp>
        <p:nvSpPr>
          <p:cNvPr id="273" name="Rektangel 272">
            <a:extLst>
              <a:ext uri="{FF2B5EF4-FFF2-40B4-BE49-F238E27FC236}">
                <a16:creationId xmlns:a16="http://schemas.microsoft.com/office/drawing/2014/main" id="{CBC04DE4-1E94-8ABE-2450-2B51526F7022}"/>
              </a:ext>
            </a:extLst>
          </p:cNvPr>
          <p:cNvSpPr/>
          <p:nvPr/>
        </p:nvSpPr>
        <p:spPr>
          <a:xfrm>
            <a:off x="4666717" y="897947"/>
            <a:ext cx="2312103" cy="786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274" name="Picture 13" descr="A person wearing a suit and tie smiling at the camera&#10;&#10;Description automatically generated">
            <a:extLst>
              <a:ext uri="{FF2B5EF4-FFF2-40B4-BE49-F238E27FC236}">
                <a16:creationId xmlns:a16="http://schemas.microsoft.com/office/drawing/2014/main" id="{CB1C7488-B7C2-70C8-2066-DF6483053D55}"/>
              </a:ext>
            </a:extLst>
          </p:cNvPr>
          <p:cNvPicPr>
            <a:picLocks noChangeAspect="1"/>
          </p:cNvPicPr>
          <p:nvPr/>
        </p:nvPicPr>
        <p:blipFill>
          <a:blip r:embed="rId8"/>
          <a:stretch>
            <a:fillRect/>
          </a:stretch>
        </p:blipFill>
        <p:spPr>
          <a:xfrm>
            <a:off x="4822352" y="978929"/>
            <a:ext cx="620463" cy="608871"/>
          </a:xfrm>
          <a:prstGeom prst="ellipse">
            <a:avLst/>
          </a:prstGeom>
          <a:pattFill prst="pct5">
            <a:fgClr>
              <a:schemeClr val="tx2">
                <a:lumMod val="20000"/>
                <a:lumOff val="80000"/>
              </a:schemeClr>
            </a:fgClr>
            <a:bgClr>
              <a:schemeClr val="bg1"/>
            </a:bgClr>
          </a:pattFill>
        </p:spPr>
      </p:pic>
      <p:sp>
        <p:nvSpPr>
          <p:cNvPr id="275" name="TekstSylinder 274">
            <a:extLst>
              <a:ext uri="{FF2B5EF4-FFF2-40B4-BE49-F238E27FC236}">
                <a16:creationId xmlns:a16="http://schemas.microsoft.com/office/drawing/2014/main" id="{D222E73D-F2F8-AC99-3B10-E163583B82CB}"/>
              </a:ext>
            </a:extLst>
          </p:cNvPr>
          <p:cNvSpPr txBox="1"/>
          <p:nvPr/>
        </p:nvSpPr>
        <p:spPr>
          <a:xfrm>
            <a:off x="5645006" y="1045774"/>
            <a:ext cx="1840876" cy="70788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800" b="1"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panose="020B0604020202020204" pitchFamily="34" charset="0"/>
              </a:rPr>
              <a:t>Ståle Rød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panose="020B0604020202020204" pitchFamily="34" charset="0"/>
              </a:rPr>
              <a:t>Konsernsjef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40" normalizeH="0" baseline="0" noProof="0" dirty="0">
              <a:ln>
                <a:noFill/>
              </a:ln>
              <a:solidFill>
                <a:srgbClr val="143275"/>
              </a:solidFill>
              <a:effectLst/>
              <a:uLnTx/>
              <a:uFillTx/>
              <a:latin typeface="Arial"/>
              <a:ea typeface="+mn-ea"/>
              <a:cs typeface="+mn-cs"/>
            </a:endParaRPr>
          </a:p>
        </p:txBody>
      </p:sp>
      <p:sp>
        <p:nvSpPr>
          <p:cNvPr id="4" name="TextBox 3">
            <a:extLst>
              <a:ext uri="{FF2B5EF4-FFF2-40B4-BE49-F238E27FC236}">
                <a16:creationId xmlns:a16="http://schemas.microsoft.com/office/drawing/2014/main" id="{BC1975C4-7414-F084-87B4-544D5B8949F1}"/>
              </a:ext>
            </a:extLst>
          </p:cNvPr>
          <p:cNvSpPr txBox="1"/>
          <p:nvPr/>
        </p:nvSpPr>
        <p:spPr>
          <a:xfrm>
            <a:off x="639365" y="473777"/>
            <a:ext cx="1945983" cy="646331"/>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rPr>
              <a:t>Skanska Norge</a:t>
            </a:r>
            <a:br>
              <a:rPr kumimoji="0" lang="nb-NO" b="1"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rPr>
            </a:br>
            <a:r>
              <a:rPr kumimoji="0" lang="nb-NO" b="1"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rPr>
              <a:t>Linjeorganisasjon</a:t>
            </a:r>
          </a:p>
        </p:txBody>
      </p:sp>
    </p:spTree>
    <p:extLst>
      <p:ext uri="{BB962C8B-B14F-4D97-AF65-F5344CB8AC3E}">
        <p14:creationId xmlns:p14="http://schemas.microsoft.com/office/powerpoint/2010/main" val="320864845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5" name="Straight Connector 105">
            <a:extLst>
              <a:ext uri="{FF2B5EF4-FFF2-40B4-BE49-F238E27FC236}">
                <a16:creationId xmlns:a16="http://schemas.microsoft.com/office/drawing/2014/main" id="{F4559161-49D8-AC13-65C7-C2EE7F1268DA}"/>
              </a:ext>
            </a:extLst>
          </p:cNvPr>
          <p:cNvCxnSpPr>
            <a:cxnSpLocks/>
          </p:cNvCxnSpPr>
          <p:nvPr/>
        </p:nvCxnSpPr>
        <p:spPr>
          <a:xfrm>
            <a:off x="9734154" y="1934544"/>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05">
            <a:extLst>
              <a:ext uri="{FF2B5EF4-FFF2-40B4-BE49-F238E27FC236}">
                <a16:creationId xmlns:a16="http://schemas.microsoft.com/office/drawing/2014/main" id="{6037167D-D3C9-0190-3398-AA7B942C369E}"/>
              </a:ext>
            </a:extLst>
          </p:cNvPr>
          <p:cNvCxnSpPr>
            <a:cxnSpLocks/>
          </p:cNvCxnSpPr>
          <p:nvPr/>
        </p:nvCxnSpPr>
        <p:spPr>
          <a:xfrm>
            <a:off x="7907716" y="1935908"/>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05">
            <a:extLst>
              <a:ext uri="{FF2B5EF4-FFF2-40B4-BE49-F238E27FC236}">
                <a16:creationId xmlns:a16="http://schemas.microsoft.com/office/drawing/2014/main" id="{A6A8FC26-9FA6-3916-D82B-70D2471261BA}"/>
              </a:ext>
            </a:extLst>
          </p:cNvPr>
          <p:cNvCxnSpPr>
            <a:cxnSpLocks/>
          </p:cNvCxnSpPr>
          <p:nvPr/>
        </p:nvCxnSpPr>
        <p:spPr>
          <a:xfrm>
            <a:off x="5738049" y="1946462"/>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05">
            <a:extLst>
              <a:ext uri="{FF2B5EF4-FFF2-40B4-BE49-F238E27FC236}">
                <a16:creationId xmlns:a16="http://schemas.microsoft.com/office/drawing/2014/main" id="{294798E9-B198-FEE8-98DB-6F3DC9519BDF}"/>
              </a:ext>
            </a:extLst>
          </p:cNvPr>
          <p:cNvCxnSpPr>
            <a:cxnSpLocks/>
          </p:cNvCxnSpPr>
          <p:nvPr/>
        </p:nvCxnSpPr>
        <p:spPr>
          <a:xfrm>
            <a:off x="3792536" y="1939599"/>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05">
            <a:extLst>
              <a:ext uri="{FF2B5EF4-FFF2-40B4-BE49-F238E27FC236}">
                <a16:creationId xmlns:a16="http://schemas.microsoft.com/office/drawing/2014/main" id="{A7AA54F1-5F7D-2D7F-D73B-A01E667C1D4E}"/>
              </a:ext>
            </a:extLst>
          </p:cNvPr>
          <p:cNvCxnSpPr>
            <a:cxnSpLocks/>
          </p:cNvCxnSpPr>
          <p:nvPr/>
        </p:nvCxnSpPr>
        <p:spPr>
          <a:xfrm>
            <a:off x="2052084" y="1934544"/>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ktangel 29">
            <a:extLst>
              <a:ext uri="{FF2B5EF4-FFF2-40B4-BE49-F238E27FC236}">
                <a16:creationId xmlns:a16="http://schemas.microsoft.com/office/drawing/2014/main" id="{91E626F2-5F7E-10A6-1C05-4E301A97E471}"/>
              </a:ext>
            </a:extLst>
          </p:cNvPr>
          <p:cNvSpPr/>
          <p:nvPr/>
        </p:nvSpPr>
        <p:spPr>
          <a:xfrm>
            <a:off x="4666717" y="897947"/>
            <a:ext cx="2312103" cy="786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46" name="Rectangle 13">
            <a:extLst>
              <a:ext uri="{FF2B5EF4-FFF2-40B4-BE49-F238E27FC236}">
                <a16:creationId xmlns:a16="http://schemas.microsoft.com/office/drawing/2014/main" id="{3D28D726-3F5D-49BE-85CC-922041274B7C}"/>
              </a:ext>
            </a:extLst>
          </p:cNvPr>
          <p:cNvSpPr/>
          <p:nvPr/>
        </p:nvSpPr>
        <p:spPr>
          <a:xfrm>
            <a:off x="6924006" y="2035703"/>
            <a:ext cx="1880072"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5" name="Rectangle 13">
            <a:extLst>
              <a:ext uri="{FF2B5EF4-FFF2-40B4-BE49-F238E27FC236}">
                <a16:creationId xmlns:a16="http://schemas.microsoft.com/office/drawing/2014/main" id="{F9CD9C44-4478-46BE-A761-2DB7756C8E5A}"/>
              </a:ext>
            </a:extLst>
          </p:cNvPr>
          <p:cNvSpPr/>
          <p:nvPr/>
        </p:nvSpPr>
        <p:spPr>
          <a:xfrm>
            <a:off x="4921277" y="2035703"/>
            <a:ext cx="1785329"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4" name="Rectangle 13">
            <a:extLst>
              <a:ext uri="{FF2B5EF4-FFF2-40B4-BE49-F238E27FC236}">
                <a16:creationId xmlns:a16="http://schemas.microsoft.com/office/drawing/2014/main" id="{D8ABFC7C-5BC2-4FAF-A2F0-CB49CB599900}"/>
              </a:ext>
            </a:extLst>
          </p:cNvPr>
          <p:cNvSpPr/>
          <p:nvPr/>
        </p:nvSpPr>
        <p:spPr>
          <a:xfrm>
            <a:off x="2844215" y="2026664"/>
            <a:ext cx="1859663" cy="486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3" name="Rectangle 13">
            <a:extLst>
              <a:ext uri="{FF2B5EF4-FFF2-40B4-BE49-F238E27FC236}">
                <a16:creationId xmlns:a16="http://schemas.microsoft.com/office/drawing/2014/main" id="{D6EA2D21-BB5E-4968-A6C8-EB7D6BCFED71}"/>
              </a:ext>
            </a:extLst>
          </p:cNvPr>
          <p:cNvSpPr>
            <a:spLocks/>
          </p:cNvSpPr>
          <p:nvPr/>
        </p:nvSpPr>
        <p:spPr>
          <a:xfrm>
            <a:off x="738967" y="2026153"/>
            <a:ext cx="1886648" cy="495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pic>
        <p:nvPicPr>
          <p:cNvPr id="14" name="Picture 13" descr="A person wearing a suit and tie smiling at the camera&#10;&#10;Description automatically generated">
            <a:extLst>
              <a:ext uri="{FF2B5EF4-FFF2-40B4-BE49-F238E27FC236}">
                <a16:creationId xmlns:a16="http://schemas.microsoft.com/office/drawing/2014/main" id="{42355630-E742-4DE0-95E2-46D61BC946BA}"/>
              </a:ext>
            </a:extLst>
          </p:cNvPr>
          <p:cNvPicPr>
            <a:picLocks noChangeAspect="1"/>
          </p:cNvPicPr>
          <p:nvPr/>
        </p:nvPicPr>
        <p:blipFill>
          <a:blip r:embed="rId3"/>
          <a:stretch>
            <a:fillRect/>
          </a:stretch>
        </p:blipFill>
        <p:spPr>
          <a:xfrm>
            <a:off x="4822352" y="978929"/>
            <a:ext cx="620463" cy="608871"/>
          </a:xfrm>
          <a:prstGeom prst="ellipse">
            <a:avLst/>
          </a:prstGeom>
          <a:pattFill prst="pct5">
            <a:fgClr>
              <a:schemeClr val="tx2">
                <a:lumMod val="20000"/>
                <a:lumOff val="80000"/>
              </a:schemeClr>
            </a:fgClr>
            <a:bgClr>
              <a:schemeClr val="bg1"/>
            </a:bgClr>
          </a:pattFill>
        </p:spPr>
      </p:pic>
      <p:sp>
        <p:nvSpPr>
          <p:cNvPr id="3" name="Slide Number Placeholder 2">
            <a:extLst>
              <a:ext uri="{FF2B5EF4-FFF2-40B4-BE49-F238E27FC236}">
                <a16:creationId xmlns:a16="http://schemas.microsoft.com/office/drawing/2014/main" id="{850DEA0D-608C-497E-A56B-E74B3D815BE6}"/>
              </a:ext>
            </a:extLst>
          </p:cNvPr>
          <p:cNvSpPr>
            <a:spLocks noGrp="1"/>
          </p:cNvSpPr>
          <p:nvPr>
            <p:ph type="sldNum" sz="quarter" idx="4"/>
          </p:nvPr>
        </p:nvSpPr>
        <p:spPr>
          <a:xfrm>
            <a:off x="10005364" y="6303731"/>
            <a:ext cx="1590676" cy="1125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2F452E-B795-4D05-B605-588F6513802C}" type="slidenum">
              <a:rPr kumimoji="0" lang="nb-NO" sz="10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b-NO" sz="1000" b="0" i="0" u="none" strike="noStrike" kern="1200" cap="none" spc="0" normalizeH="0" baseline="0" noProof="0">
              <a:ln>
                <a:noFill/>
              </a:ln>
              <a:solidFill>
                <a:srgbClr val="FFFFFF"/>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17E7E2F4-45FA-4B66-82B8-E089FF3BC111}"/>
              </a:ext>
            </a:extLst>
          </p:cNvPr>
          <p:cNvCxnSpPr>
            <a:cxnSpLocks/>
          </p:cNvCxnSpPr>
          <p:nvPr/>
        </p:nvCxnSpPr>
        <p:spPr>
          <a:xfrm>
            <a:off x="5353666" y="1671837"/>
            <a:ext cx="0" cy="2725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74187EC-B708-4542-A9E3-95B7868EF627}"/>
              </a:ext>
            </a:extLst>
          </p:cNvPr>
          <p:cNvCxnSpPr>
            <a:cxnSpLocks/>
          </p:cNvCxnSpPr>
          <p:nvPr/>
        </p:nvCxnSpPr>
        <p:spPr>
          <a:xfrm flipH="1" flipV="1">
            <a:off x="2044133" y="1934544"/>
            <a:ext cx="7697972" cy="9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7A2DEE1-12BB-4249-AC66-F10194A5F9C8}"/>
              </a:ext>
            </a:extLst>
          </p:cNvPr>
          <p:cNvSpPr txBox="1"/>
          <p:nvPr/>
        </p:nvSpPr>
        <p:spPr>
          <a:xfrm>
            <a:off x="639365" y="473777"/>
            <a:ext cx="1945983" cy="646331"/>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rPr>
              <a:t>Skanska Norge</a:t>
            </a:r>
            <a:br>
              <a:rPr kumimoji="0" lang="nb-NO" sz="1800" b="1"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rPr>
            </a:br>
            <a:r>
              <a:rPr kumimoji="0" lang="nb-NO" sz="1800" b="1"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rPr>
              <a:t>Linjeorganisasjon</a:t>
            </a:r>
          </a:p>
        </p:txBody>
      </p:sp>
      <p:sp>
        <p:nvSpPr>
          <p:cNvPr id="136" name="TextBox 135">
            <a:extLst>
              <a:ext uri="{FF2B5EF4-FFF2-40B4-BE49-F238E27FC236}">
                <a16:creationId xmlns:a16="http://schemas.microsoft.com/office/drawing/2014/main" id="{BE318EDD-A5CC-4AFC-AFF5-188743B0821F}"/>
              </a:ext>
            </a:extLst>
          </p:cNvPr>
          <p:cNvSpPr txBox="1"/>
          <p:nvPr/>
        </p:nvSpPr>
        <p:spPr>
          <a:xfrm>
            <a:off x="623142" y="1116661"/>
            <a:ext cx="2026133" cy="369332"/>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chemeClr val="accent4"/>
                </a:solidFill>
                <a:effectLst/>
                <a:uLnTx/>
                <a:uFillTx/>
                <a:latin typeface="Shape Sans" panose="00000500000000000000" pitchFamily="50" charset="0"/>
                <a:ea typeface="+mn-ea"/>
                <a:cs typeface="+mn-cs"/>
              </a:rPr>
              <a:t>Organisasjonskart</a:t>
            </a:r>
          </a:p>
        </p:txBody>
      </p:sp>
      <p:sp>
        <p:nvSpPr>
          <p:cNvPr id="29" name="TekstSylinder 28">
            <a:extLst>
              <a:ext uri="{FF2B5EF4-FFF2-40B4-BE49-F238E27FC236}">
                <a16:creationId xmlns:a16="http://schemas.microsoft.com/office/drawing/2014/main" id="{D5D448BD-307B-DC5E-5C5F-9DDE004550BA}"/>
              </a:ext>
            </a:extLst>
          </p:cNvPr>
          <p:cNvSpPr txBox="1"/>
          <p:nvPr/>
        </p:nvSpPr>
        <p:spPr>
          <a:xfrm>
            <a:off x="5645006" y="1045774"/>
            <a:ext cx="1840876" cy="70788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800" b="1"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panose="020B0604020202020204" pitchFamily="34" charset="0"/>
              </a:rPr>
              <a:t>Ståle Rød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panose="020B0604020202020204" pitchFamily="34" charset="0"/>
              </a:rPr>
              <a:t>Konsernsjef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40" normalizeH="0" baseline="0" noProof="0" dirty="0">
              <a:ln>
                <a:noFill/>
              </a:ln>
              <a:solidFill>
                <a:srgbClr val="143275"/>
              </a:solidFill>
              <a:effectLst/>
              <a:uLnTx/>
              <a:uFillTx/>
              <a:latin typeface="Arial"/>
              <a:ea typeface="+mn-ea"/>
              <a:cs typeface="+mn-cs"/>
            </a:endParaRPr>
          </a:p>
        </p:txBody>
      </p:sp>
      <p:sp>
        <p:nvSpPr>
          <p:cNvPr id="137" name="Rectangle 13">
            <a:extLst>
              <a:ext uri="{FF2B5EF4-FFF2-40B4-BE49-F238E27FC236}">
                <a16:creationId xmlns:a16="http://schemas.microsoft.com/office/drawing/2014/main" id="{4900271C-0B0B-F441-2E67-5FC42614216B}"/>
              </a:ext>
            </a:extLst>
          </p:cNvPr>
          <p:cNvSpPr/>
          <p:nvPr/>
        </p:nvSpPr>
        <p:spPr>
          <a:xfrm>
            <a:off x="9163350" y="2023749"/>
            <a:ext cx="2003062" cy="501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cxnSp>
        <p:nvCxnSpPr>
          <p:cNvPr id="149" name="Straight Connector 105">
            <a:extLst>
              <a:ext uri="{FF2B5EF4-FFF2-40B4-BE49-F238E27FC236}">
                <a16:creationId xmlns:a16="http://schemas.microsoft.com/office/drawing/2014/main" id="{09537B5D-7B89-7813-3992-023E2650C576}"/>
              </a:ext>
            </a:extLst>
          </p:cNvPr>
          <p:cNvCxnSpPr>
            <a:cxnSpLocks/>
          </p:cNvCxnSpPr>
          <p:nvPr/>
        </p:nvCxnSpPr>
        <p:spPr>
          <a:xfrm>
            <a:off x="868828" y="2512814"/>
            <a:ext cx="0" cy="34858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05">
            <a:extLst>
              <a:ext uri="{FF2B5EF4-FFF2-40B4-BE49-F238E27FC236}">
                <a16:creationId xmlns:a16="http://schemas.microsoft.com/office/drawing/2014/main" id="{119E53A5-9730-F046-0056-A4B80EE8DD93}"/>
              </a:ext>
            </a:extLst>
          </p:cNvPr>
          <p:cNvCxnSpPr>
            <a:cxnSpLocks/>
          </p:cNvCxnSpPr>
          <p:nvPr/>
        </p:nvCxnSpPr>
        <p:spPr>
          <a:xfrm>
            <a:off x="868828" y="337541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05">
            <a:extLst>
              <a:ext uri="{FF2B5EF4-FFF2-40B4-BE49-F238E27FC236}">
                <a16:creationId xmlns:a16="http://schemas.microsoft.com/office/drawing/2014/main" id="{84F25D68-7E00-29C8-251A-02AE43904157}"/>
              </a:ext>
            </a:extLst>
          </p:cNvPr>
          <p:cNvCxnSpPr>
            <a:cxnSpLocks/>
          </p:cNvCxnSpPr>
          <p:nvPr/>
        </p:nvCxnSpPr>
        <p:spPr>
          <a:xfrm>
            <a:off x="87193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05">
            <a:extLst>
              <a:ext uri="{FF2B5EF4-FFF2-40B4-BE49-F238E27FC236}">
                <a16:creationId xmlns:a16="http://schemas.microsoft.com/office/drawing/2014/main" id="{CDCD47D1-7438-B4CF-8CF1-D36C24AB1BFB}"/>
              </a:ext>
            </a:extLst>
          </p:cNvPr>
          <p:cNvCxnSpPr>
            <a:cxnSpLocks/>
          </p:cNvCxnSpPr>
          <p:nvPr/>
        </p:nvCxnSpPr>
        <p:spPr>
          <a:xfrm>
            <a:off x="875827" y="389754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05">
            <a:extLst>
              <a:ext uri="{FF2B5EF4-FFF2-40B4-BE49-F238E27FC236}">
                <a16:creationId xmlns:a16="http://schemas.microsoft.com/office/drawing/2014/main" id="{2B1E10C5-6338-2EAA-63C5-E0B10CCE1714}"/>
              </a:ext>
            </a:extLst>
          </p:cNvPr>
          <p:cNvCxnSpPr>
            <a:cxnSpLocks/>
          </p:cNvCxnSpPr>
          <p:nvPr/>
        </p:nvCxnSpPr>
        <p:spPr>
          <a:xfrm>
            <a:off x="868828" y="4451489"/>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05">
            <a:extLst>
              <a:ext uri="{FF2B5EF4-FFF2-40B4-BE49-F238E27FC236}">
                <a16:creationId xmlns:a16="http://schemas.microsoft.com/office/drawing/2014/main" id="{09064624-ABA1-84D6-FA9B-CD2032A68161}"/>
              </a:ext>
            </a:extLst>
          </p:cNvPr>
          <p:cNvCxnSpPr>
            <a:cxnSpLocks/>
          </p:cNvCxnSpPr>
          <p:nvPr/>
        </p:nvCxnSpPr>
        <p:spPr>
          <a:xfrm>
            <a:off x="868828" y="4969648"/>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05">
            <a:extLst>
              <a:ext uri="{FF2B5EF4-FFF2-40B4-BE49-F238E27FC236}">
                <a16:creationId xmlns:a16="http://schemas.microsoft.com/office/drawing/2014/main" id="{DC7C6B80-C9E9-D3FA-7F69-2602CBCDC85C}"/>
              </a:ext>
            </a:extLst>
          </p:cNvPr>
          <p:cNvCxnSpPr>
            <a:cxnSpLocks/>
          </p:cNvCxnSpPr>
          <p:nvPr/>
        </p:nvCxnSpPr>
        <p:spPr>
          <a:xfrm>
            <a:off x="875827" y="551166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05">
            <a:extLst>
              <a:ext uri="{FF2B5EF4-FFF2-40B4-BE49-F238E27FC236}">
                <a16:creationId xmlns:a16="http://schemas.microsoft.com/office/drawing/2014/main" id="{0082F59F-28F1-266C-AF34-CD3006446A3D}"/>
              </a:ext>
            </a:extLst>
          </p:cNvPr>
          <p:cNvCxnSpPr>
            <a:cxnSpLocks/>
          </p:cNvCxnSpPr>
          <p:nvPr/>
        </p:nvCxnSpPr>
        <p:spPr>
          <a:xfrm>
            <a:off x="859925" y="599346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ktangel 149">
            <a:extLst>
              <a:ext uri="{FF2B5EF4-FFF2-40B4-BE49-F238E27FC236}">
                <a16:creationId xmlns:a16="http://schemas.microsoft.com/office/drawing/2014/main" id="{D9C79B9B-10BB-43A1-1CF9-CE148AE61145}"/>
              </a:ext>
            </a:extLst>
          </p:cNvPr>
          <p:cNvSpPr>
            <a:spLocks/>
          </p:cNvSpPr>
          <p:nvPr/>
        </p:nvSpPr>
        <p:spPr>
          <a:xfrm>
            <a:off x="1055004" y="3127596"/>
            <a:ext cx="15619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56" name="Rektangel 155">
            <a:extLst>
              <a:ext uri="{FF2B5EF4-FFF2-40B4-BE49-F238E27FC236}">
                <a16:creationId xmlns:a16="http://schemas.microsoft.com/office/drawing/2014/main" id="{BDA18A50-953E-D78C-AF97-C70D27679DA6}"/>
              </a:ext>
            </a:extLst>
          </p:cNvPr>
          <p:cNvSpPr>
            <a:spLocks/>
          </p:cNvSpPr>
          <p:nvPr/>
        </p:nvSpPr>
        <p:spPr>
          <a:xfrm>
            <a:off x="1053641" y="4208225"/>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58" name="Rektangel 157">
            <a:extLst>
              <a:ext uri="{FF2B5EF4-FFF2-40B4-BE49-F238E27FC236}">
                <a16:creationId xmlns:a16="http://schemas.microsoft.com/office/drawing/2014/main" id="{0433A428-CFAC-323F-B471-A1618BDF0A92}"/>
              </a:ext>
            </a:extLst>
          </p:cNvPr>
          <p:cNvSpPr>
            <a:spLocks/>
          </p:cNvSpPr>
          <p:nvPr/>
        </p:nvSpPr>
        <p:spPr>
          <a:xfrm>
            <a:off x="1053641" y="3671333"/>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59" name="Rektangel 158">
            <a:extLst>
              <a:ext uri="{FF2B5EF4-FFF2-40B4-BE49-F238E27FC236}">
                <a16:creationId xmlns:a16="http://schemas.microsoft.com/office/drawing/2014/main" id="{B5050834-74FC-FB8B-85A1-EEF64FDD4E99}"/>
              </a:ext>
            </a:extLst>
          </p:cNvPr>
          <p:cNvSpPr>
            <a:spLocks/>
          </p:cNvSpPr>
          <p:nvPr/>
        </p:nvSpPr>
        <p:spPr>
          <a:xfrm>
            <a:off x="1055005" y="5807873"/>
            <a:ext cx="1530344"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60" name="Rektangel 159">
            <a:extLst>
              <a:ext uri="{FF2B5EF4-FFF2-40B4-BE49-F238E27FC236}">
                <a16:creationId xmlns:a16="http://schemas.microsoft.com/office/drawing/2014/main" id="{2B3E5DF8-F715-054B-175B-4DAC55D79F60}"/>
              </a:ext>
            </a:extLst>
          </p:cNvPr>
          <p:cNvSpPr>
            <a:spLocks/>
          </p:cNvSpPr>
          <p:nvPr/>
        </p:nvSpPr>
        <p:spPr>
          <a:xfrm>
            <a:off x="1053641" y="4735771"/>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61" name="Rektangel 160">
            <a:extLst>
              <a:ext uri="{FF2B5EF4-FFF2-40B4-BE49-F238E27FC236}">
                <a16:creationId xmlns:a16="http://schemas.microsoft.com/office/drawing/2014/main" id="{64ED40C8-C180-39D6-DD06-005E24255247}"/>
              </a:ext>
            </a:extLst>
          </p:cNvPr>
          <p:cNvSpPr>
            <a:spLocks/>
          </p:cNvSpPr>
          <p:nvPr/>
        </p:nvSpPr>
        <p:spPr>
          <a:xfrm>
            <a:off x="1055004" y="5272376"/>
            <a:ext cx="154264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41" name="Rektangel 140">
            <a:extLst>
              <a:ext uri="{FF2B5EF4-FFF2-40B4-BE49-F238E27FC236}">
                <a16:creationId xmlns:a16="http://schemas.microsoft.com/office/drawing/2014/main" id="{28B6AE0F-8FAD-26A0-2C9D-438806BDAC94}"/>
              </a:ext>
            </a:extLst>
          </p:cNvPr>
          <p:cNvSpPr>
            <a:spLocks/>
          </p:cNvSpPr>
          <p:nvPr/>
        </p:nvSpPr>
        <p:spPr>
          <a:xfrm>
            <a:off x="738965" y="2585500"/>
            <a:ext cx="1886647"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5" name="Straight Connector 105">
            <a:extLst>
              <a:ext uri="{FF2B5EF4-FFF2-40B4-BE49-F238E27FC236}">
                <a16:creationId xmlns:a16="http://schemas.microsoft.com/office/drawing/2014/main" id="{99236758-9B4B-52FD-A1E0-4CEE7F37DEB4}"/>
              </a:ext>
            </a:extLst>
          </p:cNvPr>
          <p:cNvCxnSpPr>
            <a:cxnSpLocks/>
          </p:cNvCxnSpPr>
          <p:nvPr/>
        </p:nvCxnSpPr>
        <p:spPr>
          <a:xfrm>
            <a:off x="2958932" y="2512814"/>
            <a:ext cx="0" cy="86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05">
            <a:extLst>
              <a:ext uri="{FF2B5EF4-FFF2-40B4-BE49-F238E27FC236}">
                <a16:creationId xmlns:a16="http://schemas.microsoft.com/office/drawing/2014/main" id="{4DBE7D32-A1E6-D042-249C-7B2A7DAE18F1}"/>
              </a:ext>
            </a:extLst>
          </p:cNvPr>
          <p:cNvCxnSpPr>
            <a:cxnSpLocks/>
          </p:cNvCxnSpPr>
          <p:nvPr/>
        </p:nvCxnSpPr>
        <p:spPr>
          <a:xfrm>
            <a:off x="2958932" y="336746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05">
            <a:extLst>
              <a:ext uri="{FF2B5EF4-FFF2-40B4-BE49-F238E27FC236}">
                <a16:creationId xmlns:a16="http://schemas.microsoft.com/office/drawing/2014/main" id="{62914EBA-FCF1-2A88-6D58-914544EAA5D6}"/>
              </a:ext>
            </a:extLst>
          </p:cNvPr>
          <p:cNvCxnSpPr>
            <a:cxnSpLocks/>
          </p:cNvCxnSpPr>
          <p:nvPr/>
        </p:nvCxnSpPr>
        <p:spPr>
          <a:xfrm>
            <a:off x="2962043"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ktangel 182">
            <a:extLst>
              <a:ext uri="{FF2B5EF4-FFF2-40B4-BE49-F238E27FC236}">
                <a16:creationId xmlns:a16="http://schemas.microsoft.com/office/drawing/2014/main" id="{8386D961-2C6F-DC7F-59BC-C66CB5AD8DBE}"/>
              </a:ext>
            </a:extLst>
          </p:cNvPr>
          <p:cNvSpPr>
            <a:spLocks/>
          </p:cNvSpPr>
          <p:nvPr/>
        </p:nvSpPr>
        <p:spPr>
          <a:xfrm>
            <a:off x="3145108" y="3127596"/>
            <a:ext cx="1550142"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89" name="Rektangel 188">
            <a:extLst>
              <a:ext uri="{FF2B5EF4-FFF2-40B4-BE49-F238E27FC236}">
                <a16:creationId xmlns:a16="http://schemas.microsoft.com/office/drawing/2014/main" id="{FE16A3F2-DCBB-7773-BF0C-40EE87718AB0}"/>
              </a:ext>
            </a:extLst>
          </p:cNvPr>
          <p:cNvSpPr>
            <a:spLocks/>
          </p:cNvSpPr>
          <p:nvPr/>
        </p:nvSpPr>
        <p:spPr>
          <a:xfrm>
            <a:off x="2847125" y="2585500"/>
            <a:ext cx="1856749"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91" name="Straight Connector 105">
            <a:extLst>
              <a:ext uri="{FF2B5EF4-FFF2-40B4-BE49-F238E27FC236}">
                <a16:creationId xmlns:a16="http://schemas.microsoft.com/office/drawing/2014/main" id="{6C648E98-6986-121F-808D-46D83B54DF15}"/>
              </a:ext>
            </a:extLst>
          </p:cNvPr>
          <p:cNvCxnSpPr>
            <a:cxnSpLocks/>
          </p:cNvCxnSpPr>
          <p:nvPr/>
        </p:nvCxnSpPr>
        <p:spPr>
          <a:xfrm>
            <a:off x="5037196" y="2518192"/>
            <a:ext cx="14817" cy="1379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05">
            <a:extLst>
              <a:ext uri="{FF2B5EF4-FFF2-40B4-BE49-F238E27FC236}">
                <a16:creationId xmlns:a16="http://schemas.microsoft.com/office/drawing/2014/main" id="{732E5053-9D07-86C4-998B-2217EA0B5FDE}"/>
              </a:ext>
            </a:extLst>
          </p:cNvPr>
          <p:cNvCxnSpPr>
            <a:cxnSpLocks/>
          </p:cNvCxnSpPr>
          <p:nvPr/>
        </p:nvCxnSpPr>
        <p:spPr>
          <a:xfrm>
            <a:off x="5037196" y="3380790"/>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05">
            <a:extLst>
              <a:ext uri="{FF2B5EF4-FFF2-40B4-BE49-F238E27FC236}">
                <a16:creationId xmlns:a16="http://schemas.microsoft.com/office/drawing/2014/main" id="{E06B9636-07AC-7564-A2EB-73E8B3C419C2}"/>
              </a:ext>
            </a:extLst>
          </p:cNvPr>
          <p:cNvCxnSpPr>
            <a:cxnSpLocks/>
          </p:cNvCxnSpPr>
          <p:nvPr/>
        </p:nvCxnSpPr>
        <p:spPr>
          <a:xfrm>
            <a:off x="5040307" y="280962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05">
            <a:extLst>
              <a:ext uri="{FF2B5EF4-FFF2-40B4-BE49-F238E27FC236}">
                <a16:creationId xmlns:a16="http://schemas.microsoft.com/office/drawing/2014/main" id="{51B3A4FA-941F-1EFE-49F0-9F63123EDF68}"/>
              </a:ext>
            </a:extLst>
          </p:cNvPr>
          <p:cNvCxnSpPr>
            <a:cxnSpLocks/>
          </p:cNvCxnSpPr>
          <p:nvPr/>
        </p:nvCxnSpPr>
        <p:spPr>
          <a:xfrm>
            <a:off x="5052146" y="3902925"/>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ktangel 198">
            <a:extLst>
              <a:ext uri="{FF2B5EF4-FFF2-40B4-BE49-F238E27FC236}">
                <a16:creationId xmlns:a16="http://schemas.microsoft.com/office/drawing/2014/main" id="{CAC8F0D0-62B2-2183-FA25-794F36714A25}"/>
              </a:ext>
            </a:extLst>
          </p:cNvPr>
          <p:cNvSpPr>
            <a:spLocks/>
          </p:cNvSpPr>
          <p:nvPr/>
        </p:nvSpPr>
        <p:spPr>
          <a:xfrm>
            <a:off x="5223372" y="3132974"/>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01" name="Rektangel 200">
            <a:extLst>
              <a:ext uri="{FF2B5EF4-FFF2-40B4-BE49-F238E27FC236}">
                <a16:creationId xmlns:a16="http://schemas.microsoft.com/office/drawing/2014/main" id="{65419F20-086F-1F37-5E1F-36ACF29853EE}"/>
              </a:ext>
            </a:extLst>
          </p:cNvPr>
          <p:cNvSpPr>
            <a:spLocks/>
          </p:cNvSpPr>
          <p:nvPr/>
        </p:nvSpPr>
        <p:spPr>
          <a:xfrm>
            <a:off x="5222009" y="367671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05" name="Rektangel 204">
            <a:extLst>
              <a:ext uri="{FF2B5EF4-FFF2-40B4-BE49-F238E27FC236}">
                <a16:creationId xmlns:a16="http://schemas.microsoft.com/office/drawing/2014/main" id="{EC90BEE1-EBD7-BD5F-C005-6DD9FF3D5D83}"/>
              </a:ext>
            </a:extLst>
          </p:cNvPr>
          <p:cNvSpPr>
            <a:spLocks/>
          </p:cNvSpPr>
          <p:nvPr/>
        </p:nvSpPr>
        <p:spPr>
          <a:xfrm>
            <a:off x="4919624" y="2590878"/>
            <a:ext cx="1779982" cy="478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7" name="Straight Connector 105">
            <a:extLst>
              <a:ext uri="{FF2B5EF4-FFF2-40B4-BE49-F238E27FC236}">
                <a16:creationId xmlns:a16="http://schemas.microsoft.com/office/drawing/2014/main" id="{876324F4-8B5F-43C4-78BB-415CCB9B1D5A}"/>
              </a:ext>
            </a:extLst>
          </p:cNvPr>
          <p:cNvCxnSpPr>
            <a:cxnSpLocks/>
          </p:cNvCxnSpPr>
          <p:nvPr/>
        </p:nvCxnSpPr>
        <p:spPr>
          <a:xfrm>
            <a:off x="7139988" y="2512814"/>
            <a:ext cx="0" cy="24488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105">
            <a:extLst>
              <a:ext uri="{FF2B5EF4-FFF2-40B4-BE49-F238E27FC236}">
                <a16:creationId xmlns:a16="http://schemas.microsoft.com/office/drawing/2014/main" id="{5E8D7B99-6216-8665-6908-F4009267D1CB}"/>
              </a:ext>
            </a:extLst>
          </p:cNvPr>
          <p:cNvCxnSpPr>
            <a:cxnSpLocks/>
          </p:cNvCxnSpPr>
          <p:nvPr/>
        </p:nvCxnSpPr>
        <p:spPr>
          <a:xfrm>
            <a:off x="7139988" y="3375412"/>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105">
            <a:extLst>
              <a:ext uri="{FF2B5EF4-FFF2-40B4-BE49-F238E27FC236}">
                <a16:creationId xmlns:a16="http://schemas.microsoft.com/office/drawing/2014/main" id="{257807F9-8EFE-BAEC-D31B-38C665891989}"/>
              </a:ext>
            </a:extLst>
          </p:cNvPr>
          <p:cNvCxnSpPr>
            <a:cxnSpLocks/>
          </p:cNvCxnSpPr>
          <p:nvPr/>
        </p:nvCxnSpPr>
        <p:spPr>
          <a:xfrm>
            <a:off x="714309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105">
            <a:extLst>
              <a:ext uri="{FF2B5EF4-FFF2-40B4-BE49-F238E27FC236}">
                <a16:creationId xmlns:a16="http://schemas.microsoft.com/office/drawing/2014/main" id="{E4A480F6-E317-B354-9B31-87EBA039E28F}"/>
              </a:ext>
            </a:extLst>
          </p:cNvPr>
          <p:cNvCxnSpPr>
            <a:cxnSpLocks/>
          </p:cNvCxnSpPr>
          <p:nvPr/>
        </p:nvCxnSpPr>
        <p:spPr>
          <a:xfrm>
            <a:off x="7146987" y="389754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105">
            <a:extLst>
              <a:ext uri="{FF2B5EF4-FFF2-40B4-BE49-F238E27FC236}">
                <a16:creationId xmlns:a16="http://schemas.microsoft.com/office/drawing/2014/main" id="{C1B5542B-320A-F37E-B873-6C2BC65D6A0E}"/>
              </a:ext>
            </a:extLst>
          </p:cNvPr>
          <p:cNvCxnSpPr>
            <a:cxnSpLocks/>
          </p:cNvCxnSpPr>
          <p:nvPr/>
        </p:nvCxnSpPr>
        <p:spPr>
          <a:xfrm>
            <a:off x="7139988" y="4451489"/>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105">
            <a:extLst>
              <a:ext uri="{FF2B5EF4-FFF2-40B4-BE49-F238E27FC236}">
                <a16:creationId xmlns:a16="http://schemas.microsoft.com/office/drawing/2014/main" id="{F75F7B73-5AC3-7ECB-7B8F-D9A2D5B36770}"/>
              </a:ext>
            </a:extLst>
          </p:cNvPr>
          <p:cNvCxnSpPr>
            <a:cxnSpLocks/>
          </p:cNvCxnSpPr>
          <p:nvPr/>
        </p:nvCxnSpPr>
        <p:spPr>
          <a:xfrm>
            <a:off x="7139988" y="4961697"/>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7F0A6D3C-D29E-984E-FDFE-C6D6A7F4EA71}"/>
              </a:ext>
            </a:extLst>
          </p:cNvPr>
          <p:cNvSpPr>
            <a:spLocks/>
          </p:cNvSpPr>
          <p:nvPr/>
        </p:nvSpPr>
        <p:spPr>
          <a:xfrm>
            <a:off x="7326164" y="3127596"/>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16" name="Rektangel 215">
            <a:extLst>
              <a:ext uri="{FF2B5EF4-FFF2-40B4-BE49-F238E27FC236}">
                <a16:creationId xmlns:a16="http://schemas.microsoft.com/office/drawing/2014/main" id="{870F859B-E669-9B4D-4A2E-C903FCF8BFBB}"/>
              </a:ext>
            </a:extLst>
          </p:cNvPr>
          <p:cNvSpPr>
            <a:spLocks/>
          </p:cNvSpPr>
          <p:nvPr/>
        </p:nvSpPr>
        <p:spPr>
          <a:xfrm>
            <a:off x="7324801" y="4208225"/>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17" name="Rektangel 216">
            <a:extLst>
              <a:ext uri="{FF2B5EF4-FFF2-40B4-BE49-F238E27FC236}">
                <a16:creationId xmlns:a16="http://schemas.microsoft.com/office/drawing/2014/main" id="{EAE22FEA-98B3-8B30-D21A-CAB6DFDCBF1D}"/>
              </a:ext>
            </a:extLst>
          </p:cNvPr>
          <p:cNvSpPr>
            <a:spLocks/>
          </p:cNvSpPr>
          <p:nvPr/>
        </p:nvSpPr>
        <p:spPr>
          <a:xfrm>
            <a:off x="7324801" y="367133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19" name="Rektangel 218">
            <a:extLst>
              <a:ext uri="{FF2B5EF4-FFF2-40B4-BE49-F238E27FC236}">
                <a16:creationId xmlns:a16="http://schemas.microsoft.com/office/drawing/2014/main" id="{DF590545-250E-E3A8-91C9-00990B372F34}"/>
              </a:ext>
            </a:extLst>
          </p:cNvPr>
          <p:cNvSpPr>
            <a:spLocks/>
          </p:cNvSpPr>
          <p:nvPr/>
        </p:nvSpPr>
        <p:spPr>
          <a:xfrm>
            <a:off x="7324801" y="473577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21" name="Rektangel 220">
            <a:extLst>
              <a:ext uri="{FF2B5EF4-FFF2-40B4-BE49-F238E27FC236}">
                <a16:creationId xmlns:a16="http://schemas.microsoft.com/office/drawing/2014/main" id="{2D665F7C-79FD-5BB2-DE49-DECD435F4CB0}"/>
              </a:ext>
            </a:extLst>
          </p:cNvPr>
          <p:cNvSpPr>
            <a:spLocks/>
          </p:cNvSpPr>
          <p:nvPr/>
        </p:nvSpPr>
        <p:spPr>
          <a:xfrm>
            <a:off x="6930171" y="2585500"/>
            <a:ext cx="1880072" cy="4784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3" name="Straight Connector 105">
            <a:extLst>
              <a:ext uri="{FF2B5EF4-FFF2-40B4-BE49-F238E27FC236}">
                <a16:creationId xmlns:a16="http://schemas.microsoft.com/office/drawing/2014/main" id="{50DC27A1-8353-3EF4-7E0D-72E0B1A539F0}"/>
              </a:ext>
            </a:extLst>
          </p:cNvPr>
          <p:cNvCxnSpPr>
            <a:cxnSpLocks/>
          </p:cNvCxnSpPr>
          <p:nvPr/>
        </p:nvCxnSpPr>
        <p:spPr>
          <a:xfrm flipH="1">
            <a:off x="9298205" y="2496912"/>
            <a:ext cx="896" cy="5511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105">
            <a:extLst>
              <a:ext uri="{FF2B5EF4-FFF2-40B4-BE49-F238E27FC236}">
                <a16:creationId xmlns:a16="http://schemas.microsoft.com/office/drawing/2014/main" id="{AD3170B2-E426-1049-A032-C8375CFCF5CA}"/>
              </a:ext>
            </a:extLst>
          </p:cNvPr>
          <p:cNvCxnSpPr>
            <a:cxnSpLocks/>
          </p:cNvCxnSpPr>
          <p:nvPr/>
        </p:nvCxnSpPr>
        <p:spPr>
          <a:xfrm>
            <a:off x="9302212"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Rektangel 236">
            <a:extLst>
              <a:ext uri="{FF2B5EF4-FFF2-40B4-BE49-F238E27FC236}">
                <a16:creationId xmlns:a16="http://schemas.microsoft.com/office/drawing/2014/main" id="{E4A3C2F9-C5D7-D937-8BF5-2CD26F41A0E3}"/>
              </a:ext>
            </a:extLst>
          </p:cNvPr>
          <p:cNvSpPr>
            <a:spLocks/>
          </p:cNvSpPr>
          <p:nvPr/>
        </p:nvSpPr>
        <p:spPr>
          <a:xfrm>
            <a:off x="9169963" y="2585500"/>
            <a:ext cx="2003062" cy="4784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119" name="Bilde 26" descr="Et bilde som inneholder person&#10;&#10;Automatisk generert beskrivelse">
            <a:extLst>
              <a:ext uri="{FF2B5EF4-FFF2-40B4-BE49-F238E27FC236}">
                <a16:creationId xmlns:a16="http://schemas.microsoft.com/office/drawing/2014/main" id="{C2D2E932-3247-3E22-6AAB-F7464D53A565}"/>
              </a:ext>
            </a:extLst>
          </p:cNvPr>
          <p:cNvPicPr>
            <a:picLocks noChangeAspect="1"/>
          </p:cNvPicPr>
          <p:nvPr/>
        </p:nvPicPr>
        <p:blipFill>
          <a:blip r:embed="rId4"/>
          <a:stretch>
            <a:fillRect/>
          </a:stretch>
        </p:blipFill>
        <p:spPr>
          <a:xfrm>
            <a:off x="4989312" y="2671877"/>
            <a:ext cx="334740" cy="316800"/>
          </a:xfrm>
          <a:prstGeom prst="ellipse">
            <a:avLst/>
          </a:prstGeom>
        </p:spPr>
      </p:pic>
      <p:pic>
        <p:nvPicPr>
          <p:cNvPr id="120" name="Bilde 119" descr="Et bilde som inneholder mann, vegg, person, briller&#10;&#10;Automatisk generert beskrivelse">
            <a:extLst>
              <a:ext uri="{FF2B5EF4-FFF2-40B4-BE49-F238E27FC236}">
                <a16:creationId xmlns:a16="http://schemas.microsoft.com/office/drawing/2014/main" id="{1D228B5E-D115-259C-AA47-85441E289E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1545" y="2652735"/>
            <a:ext cx="316315" cy="316800"/>
          </a:xfrm>
          <a:prstGeom prst="ellipse">
            <a:avLst/>
          </a:prstGeom>
        </p:spPr>
      </p:pic>
      <p:pic>
        <p:nvPicPr>
          <p:cNvPr id="121" name="Picture 17" descr="A person wearing a suit and tie smiling and looking at the camera&#10;&#10;Description automatically generated">
            <a:extLst>
              <a:ext uri="{FF2B5EF4-FFF2-40B4-BE49-F238E27FC236}">
                <a16:creationId xmlns:a16="http://schemas.microsoft.com/office/drawing/2014/main" id="{8468CD73-548B-4CEE-5376-5A43DD6B5D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0917" y="2655329"/>
            <a:ext cx="316800" cy="316800"/>
          </a:xfrm>
          <a:prstGeom prst="ellipse">
            <a:avLst/>
          </a:prstGeom>
        </p:spPr>
      </p:pic>
      <p:pic>
        <p:nvPicPr>
          <p:cNvPr id="122" name="Picture 27" descr="A person wearing a suit and tie smiling at the camera&#10;&#10;Description automatically generated">
            <a:extLst>
              <a:ext uri="{FF2B5EF4-FFF2-40B4-BE49-F238E27FC236}">
                <a16:creationId xmlns:a16="http://schemas.microsoft.com/office/drawing/2014/main" id="{81253732-9B28-AED9-9A27-F2172FFC68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264" y="2673671"/>
            <a:ext cx="316800" cy="316800"/>
          </a:xfrm>
          <a:prstGeom prst="ellipse">
            <a:avLst/>
          </a:prstGeom>
        </p:spPr>
      </p:pic>
      <p:pic>
        <p:nvPicPr>
          <p:cNvPr id="123" name="Picture 21" descr="A person wearing a suit and tie smiling at the camera&#10;&#10;Description automatically generated">
            <a:extLst>
              <a:ext uri="{FF2B5EF4-FFF2-40B4-BE49-F238E27FC236}">
                <a16:creationId xmlns:a16="http://schemas.microsoft.com/office/drawing/2014/main" id="{D32FCBEC-2B70-F8FF-5CC5-9E6FB740CB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5615" y="2664437"/>
            <a:ext cx="316800" cy="316800"/>
          </a:xfrm>
          <a:prstGeom prst="ellipse">
            <a:avLst/>
          </a:prstGeom>
        </p:spPr>
      </p:pic>
      <p:sp>
        <p:nvSpPr>
          <p:cNvPr id="124" name="TextBox 8">
            <a:extLst>
              <a:ext uri="{FF2B5EF4-FFF2-40B4-BE49-F238E27FC236}">
                <a16:creationId xmlns:a16="http://schemas.microsoft.com/office/drawing/2014/main" id="{7CCCD079-C3C6-D2AE-E313-19D501FADF1E}"/>
              </a:ext>
            </a:extLst>
          </p:cNvPr>
          <p:cNvSpPr txBox="1"/>
          <p:nvPr/>
        </p:nvSpPr>
        <p:spPr>
          <a:xfrm>
            <a:off x="989192" y="2020759"/>
            <a:ext cx="1608457" cy="52322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Økonomi, Finans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og Juridisk</a:t>
            </a:r>
          </a:p>
        </p:txBody>
      </p:sp>
      <p:sp>
        <p:nvSpPr>
          <p:cNvPr id="125" name="TextBox 9">
            <a:extLst>
              <a:ext uri="{FF2B5EF4-FFF2-40B4-BE49-F238E27FC236}">
                <a16:creationId xmlns:a16="http://schemas.microsoft.com/office/drawing/2014/main" id="{846575E0-6919-BF7A-622A-C8ED2E26C815}"/>
              </a:ext>
            </a:extLst>
          </p:cNvPr>
          <p:cNvSpPr txBox="1"/>
          <p:nvPr/>
        </p:nvSpPr>
        <p:spPr>
          <a:xfrm>
            <a:off x="3053596" y="2125315"/>
            <a:ext cx="1784231" cy="307777"/>
          </a:xfrm>
          <a:prstGeom prst="rect">
            <a:avLst/>
          </a:prstGeom>
          <a:noFill/>
        </p:spPr>
        <p:txBody>
          <a:bodyPr wrap="square" lIns="46800" tIns="45720" rIns="468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Kommunikasjon</a:t>
            </a:r>
          </a:p>
        </p:txBody>
      </p:sp>
      <p:sp>
        <p:nvSpPr>
          <p:cNvPr id="126" name="TextBox 10">
            <a:extLst>
              <a:ext uri="{FF2B5EF4-FFF2-40B4-BE49-F238E27FC236}">
                <a16:creationId xmlns:a16="http://schemas.microsoft.com/office/drawing/2014/main" id="{B51BB136-911C-2ADC-0A56-377C5FDC9F4C}"/>
              </a:ext>
            </a:extLst>
          </p:cNvPr>
          <p:cNvSpPr txBox="1"/>
          <p:nvPr/>
        </p:nvSpPr>
        <p:spPr>
          <a:xfrm>
            <a:off x="6981184" y="2027004"/>
            <a:ext cx="1795757" cy="52322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Sikkerhet, Helse, Kvalitet og Seriøsitet</a:t>
            </a:r>
          </a:p>
        </p:txBody>
      </p:sp>
      <p:sp>
        <p:nvSpPr>
          <p:cNvPr id="127" name="Rectangle 11">
            <a:extLst>
              <a:ext uri="{FF2B5EF4-FFF2-40B4-BE49-F238E27FC236}">
                <a16:creationId xmlns:a16="http://schemas.microsoft.com/office/drawing/2014/main" id="{F4F9694B-1CD5-B307-4C60-51B53B93CF15}"/>
              </a:ext>
            </a:extLst>
          </p:cNvPr>
          <p:cNvSpPr/>
          <p:nvPr/>
        </p:nvSpPr>
        <p:spPr>
          <a:xfrm>
            <a:off x="9374662" y="2128832"/>
            <a:ext cx="179575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Usikkerhetsstyring</a:t>
            </a:r>
            <a:endParaRPr kumimoji="0" lang="nb-NO" sz="12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endParaRPr>
          </a:p>
        </p:txBody>
      </p:sp>
      <p:sp>
        <p:nvSpPr>
          <p:cNvPr id="128" name="TextBox 9">
            <a:extLst>
              <a:ext uri="{FF2B5EF4-FFF2-40B4-BE49-F238E27FC236}">
                <a16:creationId xmlns:a16="http://schemas.microsoft.com/office/drawing/2014/main" id="{D0CD78F4-579C-759E-B67B-93E341E65FA6}"/>
              </a:ext>
            </a:extLst>
          </p:cNvPr>
          <p:cNvSpPr txBox="1"/>
          <p:nvPr/>
        </p:nvSpPr>
        <p:spPr>
          <a:xfrm>
            <a:off x="5605974" y="2126515"/>
            <a:ext cx="1784231" cy="307777"/>
          </a:xfrm>
          <a:prstGeom prst="rect">
            <a:avLst/>
          </a:prstGeom>
          <a:noFill/>
        </p:spPr>
        <p:txBody>
          <a:bodyPr wrap="square" lIns="46800" tIns="45720" rIns="468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Shape Sans" panose="00000500000000000000" pitchFamily="50" charset="0"/>
                <a:ea typeface="+mn-ea"/>
                <a:cs typeface="+mn-cs"/>
              </a:rPr>
              <a:t>HR </a:t>
            </a:r>
          </a:p>
        </p:txBody>
      </p:sp>
      <p:sp>
        <p:nvSpPr>
          <p:cNvPr id="129" name="object 8">
            <a:extLst>
              <a:ext uri="{FF2B5EF4-FFF2-40B4-BE49-F238E27FC236}">
                <a16:creationId xmlns:a16="http://schemas.microsoft.com/office/drawing/2014/main" id="{0FEBBA50-8F07-87A2-F11F-76E8373DB613}"/>
              </a:ext>
            </a:extLst>
          </p:cNvPr>
          <p:cNvSpPr txBox="1"/>
          <p:nvPr/>
        </p:nvSpPr>
        <p:spPr>
          <a:xfrm>
            <a:off x="1155960" y="2659877"/>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Stein Ivar Hellestad</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130" name="object 8">
            <a:extLst>
              <a:ext uri="{FF2B5EF4-FFF2-40B4-BE49-F238E27FC236}">
                <a16:creationId xmlns:a16="http://schemas.microsoft.com/office/drawing/2014/main" id="{401C6E80-C3F0-D4AA-046A-E038C204217C}"/>
              </a:ext>
            </a:extLst>
          </p:cNvPr>
          <p:cNvSpPr txBox="1"/>
          <p:nvPr/>
        </p:nvSpPr>
        <p:spPr>
          <a:xfrm>
            <a:off x="3282405" y="2653560"/>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Audun Brandt Lågøyr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131" name="object 8">
            <a:extLst>
              <a:ext uri="{FF2B5EF4-FFF2-40B4-BE49-F238E27FC236}">
                <a16:creationId xmlns:a16="http://schemas.microsoft.com/office/drawing/2014/main" id="{DBDDD815-55D3-8FDC-F6C0-1741A2A3F825}"/>
              </a:ext>
            </a:extLst>
          </p:cNvPr>
          <p:cNvSpPr txBox="1"/>
          <p:nvPr/>
        </p:nvSpPr>
        <p:spPr>
          <a:xfrm>
            <a:off x="9600507" y="2645221"/>
            <a:ext cx="1420999"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Ole Kristian Helgesen</a:t>
            </a:r>
            <a:b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b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Direktør</a:t>
            </a:r>
          </a:p>
        </p:txBody>
      </p:sp>
      <p:sp>
        <p:nvSpPr>
          <p:cNvPr id="132" name="object 8">
            <a:extLst>
              <a:ext uri="{FF2B5EF4-FFF2-40B4-BE49-F238E27FC236}">
                <a16:creationId xmlns:a16="http://schemas.microsoft.com/office/drawing/2014/main" id="{D73914EF-0615-52BB-9296-CAEAB64A5530}"/>
              </a:ext>
            </a:extLst>
          </p:cNvPr>
          <p:cNvSpPr txBox="1"/>
          <p:nvPr/>
        </p:nvSpPr>
        <p:spPr>
          <a:xfrm>
            <a:off x="5371259" y="2650514"/>
            <a:ext cx="1512168" cy="340021"/>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Linn </a:t>
            </a:r>
            <a:r>
              <a:rPr kumimoji="0" lang="en-US" sz="1100" b="0" i="0" u="none" strike="noStrike" kern="1200" cap="none" spc="-5" normalizeH="0" baseline="0" noProof="0" dirty="0" err="1">
                <a:ln>
                  <a:noFill/>
                </a:ln>
                <a:solidFill>
                  <a:srgbClr val="FFFFFF"/>
                </a:solidFill>
                <a:effectLst/>
                <a:uLnTx/>
                <a:uFillTx/>
                <a:latin typeface="Shape Sans" panose="00000500000000000000" pitchFamily="50" charset="0"/>
                <a:ea typeface="+mn-ea"/>
                <a:cs typeface="Arial"/>
              </a:rPr>
              <a:t>Rålien</a:t>
            </a: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 </a:t>
            </a:r>
            <a:r>
              <a:rPr kumimoji="0" lang="en-US" sz="1100" b="0" i="0" u="none" strike="noStrike" kern="1200" cap="none" spc="-5" normalizeH="0" baseline="0" noProof="0" dirty="0" err="1">
                <a:ln>
                  <a:noFill/>
                </a:ln>
                <a:solidFill>
                  <a:srgbClr val="FFFFFF"/>
                </a:solidFill>
                <a:effectLst/>
                <a:uLnTx/>
                <a:uFillTx/>
                <a:latin typeface="Shape Sans" panose="00000500000000000000" pitchFamily="50" charset="0"/>
                <a:ea typeface="+mn-ea"/>
                <a:cs typeface="Arial"/>
              </a:rPr>
              <a:t>Westersø</a:t>
            </a:r>
            <a:endParaRPr kumimoji="0" lang="en-US" sz="1100" b="0" i="0" u="none" strike="noStrike" kern="1200" cap="none" spc="0" normalizeH="0" baseline="0" noProof="0" dirty="0" err="1">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142" name="Rectangle 31">
            <a:extLst>
              <a:ext uri="{FF2B5EF4-FFF2-40B4-BE49-F238E27FC236}">
                <a16:creationId xmlns:a16="http://schemas.microsoft.com/office/drawing/2014/main" id="{863090EE-45C2-1E04-0B02-D423C92E600C}"/>
              </a:ext>
            </a:extLst>
          </p:cNvPr>
          <p:cNvSpPr/>
          <p:nvPr/>
        </p:nvSpPr>
        <p:spPr>
          <a:xfrm>
            <a:off x="1066884" y="3186667"/>
            <a:ext cx="822661"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Controlling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Stig Urke</a:t>
            </a:r>
          </a:p>
        </p:txBody>
      </p:sp>
      <p:sp>
        <p:nvSpPr>
          <p:cNvPr id="147" name="Rectangle 110">
            <a:extLst>
              <a:ext uri="{FF2B5EF4-FFF2-40B4-BE49-F238E27FC236}">
                <a16:creationId xmlns:a16="http://schemas.microsoft.com/office/drawing/2014/main" id="{E6E96E34-87EC-F1CF-ECF0-3965B3796F75}"/>
              </a:ext>
            </a:extLst>
          </p:cNvPr>
          <p:cNvSpPr/>
          <p:nvPr/>
        </p:nvSpPr>
        <p:spPr>
          <a:xfrm>
            <a:off x="1066884" y="3683494"/>
            <a:ext cx="71205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000000"/>
                </a:solidFill>
                <a:effectLst/>
                <a:uLnTx/>
                <a:uFillTx/>
                <a:latin typeface="Shape Sans" panose="00000500000000000000" pitchFamily="50" charset="0"/>
                <a:ea typeface="+mn-ea"/>
                <a:cs typeface="+mn-cs"/>
              </a:rPr>
              <a:t>Økonomi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000000"/>
                </a:solidFill>
                <a:effectLst/>
                <a:uLnTx/>
                <a:uFillTx/>
                <a:latin typeface="Shape Sans" panose="00000500000000000000" pitchFamily="50" charset="0"/>
                <a:ea typeface="+mn-ea"/>
                <a:cs typeface="+mn-cs"/>
              </a:rPr>
              <a:t>Ida Lian</a:t>
            </a:r>
          </a:p>
        </p:txBody>
      </p:sp>
      <p:sp>
        <p:nvSpPr>
          <p:cNvPr id="148" name="Rectangle 111">
            <a:extLst>
              <a:ext uri="{FF2B5EF4-FFF2-40B4-BE49-F238E27FC236}">
                <a16:creationId xmlns:a16="http://schemas.microsoft.com/office/drawing/2014/main" id="{B31B3541-1FCF-EC18-C275-AB55CFDFB580}"/>
              </a:ext>
            </a:extLst>
          </p:cNvPr>
          <p:cNvSpPr/>
          <p:nvPr/>
        </p:nvSpPr>
        <p:spPr>
          <a:xfrm>
            <a:off x="1066884" y="4235103"/>
            <a:ext cx="1138453" cy="43088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Juridisk og etikk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Gunnar Garred</a:t>
            </a:r>
          </a:p>
        </p:txBody>
      </p:sp>
      <p:sp>
        <p:nvSpPr>
          <p:cNvPr id="151" name="Rectangle 112">
            <a:extLst>
              <a:ext uri="{FF2B5EF4-FFF2-40B4-BE49-F238E27FC236}">
                <a16:creationId xmlns:a16="http://schemas.microsoft.com/office/drawing/2014/main" id="{90371A3F-41B1-AF83-28BF-470CC0DD8C61}"/>
              </a:ext>
            </a:extLst>
          </p:cNvPr>
          <p:cNvSpPr/>
          <p:nvPr/>
        </p:nvSpPr>
        <p:spPr>
          <a:xfrm>
            <a:off x="1073295" y="4735786"/>
            <a:ext cx="126509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000000"/>
                </a:solidFill>
                <a:effectLst/>
                <a:uLnTx/>
                <a:uFillTx/>
                <a:latin typeface="Shape Sans" panose="00000500000000000000" pitchFamily="50" charset="0"/>
                <a:ea typeface="+mn-ea"/>
                <a:cs typeface="+mn-cs"/>
              </a:rPr>
              <a:t>Finans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000000"/>
                </a:solidFill>
                <a:effectLst/>
                <a:uLnTx/>
                <a:uFillTx/>
                <a:latin typeface="Shape Sans" panose="00000500000000000000" pitchFamily="50" charset="0"/>
                <a:ea typeface="+mn-ea"/>
                <a:cs typeface="+mn-cs"/>
              </a:rPr>
              <a:t>Jon Erling Bjørgan</a:t>
            </a:r>
          </a:p>
        </p:txBody>
      </p:sp>
      <p:sp>
        <p:nvSpPr>
          <p:cNvPr id="152" name="Rectangle 113">
            <a:extLst>
              <a:ext uri="{FF2B5EF4-FFF2-40B4-BE49-F238E27FC236}">
                <a16:creationId xmlns:a16="http://schemas.microsoft.com/office/drawing/2014/main" id="{C6A76927-84E5-6933-DEFA-D8BB32CA8904}"/>
              </a:ext>
            </a:extLst>
          </p:cNvPr>
          <p:cNvSpPr/>
          <p:nvPr/>
        </p:nvSpPr>
        <p:spPr>
          <a:xfrm>
            <a:off x="1073295" y="5295382"/>
            <a:ext cx="1111202" cy="43088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Shared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Patrik Pedersen</a:t>
            </a:r>
          </a:p>
        </p:txBody>
      </p:sp>
      <p:sp>
        <p:nvSpPr>
          <p:cNvPr id="153" name="Rectangle 114">
            <a:extLst>
              <a:ext uri="{FF2B5EF4-FFF2-40B4-BE49-F238E27FC236}">
                <a16:creationId xmlns:a16="http://schemas.microsoft.com/office/drawing/2014/main" id="{03150B11-27B9-D5B0-9DE6-8C4EF3B3ECF8}"/>
              </a:ext>
            </a:extLst>
          </p:cNvPr>
          <p:cNvSpPr/>
          <p:nvPr/>
        </p:nvSpPr>
        <p:spPr>
          <a:xfrm>
            <a:off x="1073295" y="5833015"/>
            <a:ext cx="1125629" cy="57708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Innkjøp</a:t>
            </a:r>
            <a:b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Geir Svarttjønnli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endParaRPr>
          </a:p>
        </p:txBody>
      </p:sp>
      <p:sp>
        <p:nvSpPr>
          <p:cNvPr id="154" name="Rectangle 116">
            <a:extLst>
              <a:ext uri="{FF2B5EF4-FFF2-40B4-BE49-F238E27FC236}">
                <a16:creationId xmlns:a16="http://schemas.microsoft.com/office/drawing/2014/main" id="{DEDA042D-D504-8941-A8BF-4010E5091F3E}"/>
              </a:ext>
            </a:extLst>
          </p:cNvPr>
          <p:cNvSpPr/>
          <p:nvPr/>
        </p:nvSpPr>
        <p:spPr>
          <a:xfrm>
            <a:off x="3165833" y="3221261"/>
            <a:ext cx="10807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Kommunikasjon</a:t>
            </a:r>
          </a:p>
        </p:txBody>
      </p:sp>
      <p:sp>
        <p:nvSpPr>
          <p:cNvPr id="155" name="Rectangle 115">
            <a:extLst>
              <a:ext uri="{FF2B5EF4-FFF2-40B4-BE49-F238E27FC236}">
                <a16:creationId xmlns:a16="http://schemas.microsoft.com/office/drawing/2014/main" id="{5021C964-A37C-1551-C56E-52FEE0494159}"/>
              </a:ext>
            </a:extLst>
          </p:cNvPr>
          <p:cNvSpPr/>
          <p:nvPr/>
        </p:nvSpPr>
        <p:spPr>
          <a:xfrm>
            <a:off x="5243792" y="3265782"/>
            <a:ext cx="35137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HR</a:t>
            </a:r>
          </a:p>
        </p:txBody>
      </p:sp>
      <p:sp>
        <p:nvSpPr>
          <p:cNvPr id="157" name="Rectangle 117">
            <a:extLst>
              <a:ext uri="{FF2B5EF4-FFF2-40B4-BE49-F238E27FC236}">
                <a16:creationId xmlns:a16="http://schemas.microsoft.com/office/drawing/2014/main" id="{D47ED4CC-EAB2-6490-D7FB-5198823EE2D1}"/>
              </a:ext>
            </a:extLst>
          </p:cNvPr>
          <p:cNvSpPr/>
          <p:nvPr/>
        </p:nvSpPr>
        <p:spPr>
          <a:xfrm>
            <a:off x="5178775" y="3787250"/>
            <a:ext cx="1571264" cy="24622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Inkludering og mangfold </a:t>
            </a:r>
            <a:endParaRPr kumimoji="0" lang="en-US" sz="14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endParaRPr>
          </a:p>
        </p:txBody>
      </p:sp>
      <p:sp>
        <p:nvSpPr>
          <p:cNvPr id="174" name="object 8">
            <a:extLst>
              <a:ext uri="{FF2B5EF4-FFF2-40B4-BE49-F238E27FC236}">
                <a16:creationId xmlns:a16="http://schemas.microsoft.com/office/drawing/2014/main" id="{26251694-0F73-C555-6802-FA28F0AE6235}"/>
              </a:ext>
            </a:extLst>
          </p:cNvPr>
          <p:cNvSpPr txBox="1"/>
          <p:nvPr/>
        </p:nvSpPr>
        <p:spPr>
          <a:xfrm>
            <a:off x="7384603" y="2667410"/>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FFFFFF"/>
                </a:solidFill>
                <a:effectLst/>
                <a:uLnTx/>
                <a:uFillTx/>
                <a:latin typeface="Shape Sans" panose="00000500000000000000" pitchFamily="50" charset="0"/>
                <a:ea typeface="+mn-ea"/>
                <a:cs typeface="Arial"/>
              </a:rPr>
              <a:t>Peer Chr. Anderssen</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FFFFFF"/>
                </a:solidFill>
                <a:effectLst/>
                <a:uLnTx/>
                <a:uFillTx/>
                <a:latin typeface="Shape Sans" panose="00000500000000000000" pitchFamily="50" charset="0"/>
                <a:ea typeface="+mn-ea"/>
                <a:cs typeface="Arial"/>
              </a:rPr>
              <a:t>Direktør</a:t>
            </a:r>
            <a:endParaRPr kumimoji="0" lang="en-US" sz="1100" b="0" i="0" u="none" strike="noStrike" kern="1200" cap="none" spc="0" normalizeH="0" baseline="0" noProof="0" dirty="0">
              <a:ln>
                <a:noFill/>
              </a:ln>
              <a:solidFill>
                <a:srgbClr val="FFFFFF"/>
              </a:solidFill>
              <a:effectLst/>
              <a:uLnTx/>
              <a:uFillTx/>
              <a:latin typeface="Shape Sans" panose="00000500000000000000" pitchFamily="50" charset="0"/>
              <a:ea typeface="+mn-ea"/>
              <a:cs typeface="Arial"/>
            </a:endParaRPr>
          </a:p>
        </p:txBody>
      </p:sp>
      <p:sp>
        <p:nvSpPr>
          <p:cNvPr id="182" name="Rectangle 121">
            <a:extLst>
              <a:ext uri="{FF2B5EF4-FFF2-40B4-BE49-F238E27FC236}">
                <a16:creationId xmlns:a16="http://schemas.microsoft.com/office/drawing/2014/main" id="{E2BA2195-D334-3FCE-003E-85D59F6A7D20}"/>
              </a:ext>
            </a:extLst>
          </p:cNvPr>
          <p:cNvSpPr/>
          <p:nvPr/>
        </p:nvSpPr>
        <p:spPr>
          <a:xfrm>
            <a:off x="7356804" y="3159968"/>
            <a:ext cx="124264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Sikkerhet</a:t>
            </a:r>
            <a:b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Fred Andre Olsen</a:t>
            </a:r>
          </a:p>
        </p:txBody>
      </p:sp>
      <p:sp>
        <p:nvSpPr>
          <p:cNvPr id="186" name="Rectangle 122">
            <a:extLst>
              <a:ext uri="{FF2B5EF4-FFF2-40B4-BE49-F238E27FC236}">
                <a16:creationId xmlns:a16="http://schemas.microsoft.com/office/drawing/2014/main" id="{54DD63EC-2231-B286-E73F-45C9748D0274}"/>
              </a:ext>
            </a:extLst>
          </p:cNvPr>
          <p:cNvSpPr/>
          <p:nvPr/>
        </p:nvSpPr>
        <p:spPr>
          <a:xfrm>
            <a:off x="7377368" y="3690196"/>
            <a:ext cx="1104790" cy="43088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Helse/ BHT</a:t>
            </a:r>
            <a:b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Kristin Hovland</a:t>
            </a:r>
          </a:p>
        </p:txBody>
      </p:sp>
      <p:sp>
        <p:nvSpPr>
          <p:cNvPr id="190" name="Rectangle 123">
            <a:extLst>
              <a:ext uri="{FF2B5EF4-FFF2-40B4-BE49-F238E27FC236}">
                <a16:creationId xmlns:a16="http://schemas.microsoft.com/office/drawing/2014/main" id="{E0B2D00E-D8B8-3C21-5238-A81D448A1358}"/>
              </a:ext>
            </a:extLst>
          </p:cNvPr>
          <p:cNvSpPr/>
          <p:nvPr/>
        </p:nvSpPr>
        <p:spPr>
          <a:xfrm>
            <a:off x="7350057" y="4269084"/>
            <a:ext cx="1484702"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Kvalitet</a:t>
            </a:r>
            <a:b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Marianne S. Marveng</a:t>
            </a:r>
          </a:p>
        </p:txBody>
      </p:sp>
      <p:sp>
        <p:nvSpPr>
          <p:cNvPr id="196" name="Rectangle 123">
            <a:extLst>
              <a:ext uri="{FF2B5EF4-FFF2-40B4-BE49-F238E27FC236}">
                <a16:creationId xmlns:a16="http://schemas.microsoft.com/office/drawing/2014/main" id="{28A4A656-89F2-57F5-19C3-E5BFA37248F2}"/>
              </a:ext>
            </a:extLst>
          </p:cNvPr>
          <p:cNvSpPr/>
          <p:nvPr/>
        </p:nvSpPr>
        <p:spPr>
          <a:xfrm>
            <a:off x="7356804" y="4842608"/>
            <a:ext cx="742511" cy="253916"/>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t>Seriøsitet</a:t>
            </a:r>
          </a:p>
        </p:txBody>
      </p:sp>
    </p:spTree>
    <p:extLst>
      <p:ext uri="{BB962C8B-B14F-4D97-AF65-F5344CB8AC3E}">
        <p14:creationId xmlns:p14="http://schemas.microsoft.com/office/powerpoint/2010/main" val="4099701092"/>
      </p:ext>
    </p:extLst>
  </p:cSld>
  <p:clrMapOvr>
    <a:masterClrMapping/>
  </p:clrMapOvr>
  <p:transition spd="slow">
    <p:wipe/>
  </p:transition>
</p:sld>
</file>

<file path=ppt/theme/theme1.xml><?xml version="1.0" encoding="utf-8"?>
<a:theme xmlns:a="http://schemas.openxmlformats.org/drawingml/2006/main" name="Skanska Gray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99EB6AA1-5097-D542-8E50-38BDF9225566}"/>
    </a:ext>
  </a:extLst>
</a:theme>
</file>

<file path=ppt/theme/theme2.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66A50B92-0F5D-A54F-81D3-A5BD6F08D0C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3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71BBF4-B4B7-4197-9AC3-EC928804D857}">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fu8dig0hbt0h1btvbc23q4md5u\&quot;,\&quot;tenant\&quot;:\&quot;skanska.canto.global\&quot;,\&quot;time\&quot;:\&quot;20210521153106000\&quot;,\&quot;name\&quot;:\&quot;Powerhouse_Telemark_DJI_0528.jpg\&quot;,\&quot;addedby\&quot;:\&quot;test\&quot;},{\&quot;scheme\&quot;:\&quot;image\&quot;,\&quot;id\&quot;:\&quot;a9nd3arbgh5f9dc2l9nk2tqe76\&quot;,\&quot;tenant\&quot;:\&quot;skanska.canto.global\&quot;,\&quot;time\&quot;:\&quot;20210803095957000\&quot;,\&quot;name\&quot;:\&quot;Festningstunnelen_MHW09799.jpg\&quot;,\&quot;addedby\&quot;:\&quot;test\&quot;},{\&quot;scheme\&quot;:\&quot;image\&quot;,\&quot;id\&quot;:\&quot;mif1l7ndk51ah2258tdsaeu435\&quot;,\&quot;tenant\&quot;:\&quot;skanska.canto.global\&quot;,\&quot;time\&quot;:\&quot;20210805115115000\&quot;,\&quot;name\&quot;:\&quot;skanska-hoyblokka-GA044352.jpg\&quot;,\&quot;addedby\&quot;:\&quot;test\&quot;},{\&quot;scheme\&quot;:\&quot;image\&quot;,\&quot;id\&quot;:\&quot;g7qtgtpgdt3en4svhj4cqlm308\&quot;,\&quot;tenant\&quot;:\&quot;skanska.canto.global\&quot;,\&quot;time\&quot;:\&quot;20210803101246000\&quot;,\&quot;name\&quot;:\&quot;Andre Lien - Nordøyvegen.jpg\&quot;,\&quot;addedby\&quot;:\&quot;test\&quot;},{\&quot;scheme\&quot;:\&quot;image\&quot;,\&quot;id\&quot;:\&quot;6hj1i6qsa146neas6brv3uvf06\&quot;,\&quot;tenant\&quot;:\&quot;skanska.canto.global\&quot;,\&quot;time\&quot;:\&quot;20210803101248000\&quot;,\&quot;name\&quot;:\&quot;Andre Lien - Nordøyvegen 2.jpg\&quot;,\&quot;addedby\&quot;:\&quot;test\&quot;},{\&quot;scheme\&quot;:\&quot;image\&quot;,\&quot;id\&quot;:\&quot;ptf15ogujd0qhcvvcfgmj80f1d\&quot;,\&quot;tenant\&quot;:\&quot;skanska.canto.global\&quot;,\&quot;time\&quot;:\&quot;20210831193453000\&quot;,\&quot;name\&quot;:\&quot;Berger Teknologipark.jpg\&quot;,\&quot;addedby\&quot;:\&quot;test\&quot;},{\&quot;scheme\&quot;:\&quot;image\&quot;,\&quot;id\&quot;:\&quot;btaao8i8797lv7gcr523v7nd4m\&quot;,\&quot;tenant\&quot;:\&quot;skanska.canto.global\&quot;,\&quot;time\&quot;:\&quot;20210817130515000\&quot;,\&quot;name\&quot;:\&quot;Riksvei 3.jpg\&quot;,\&quot;addedby\&quot;:\&quot;test\&quot;},{\&quot;scheme\&quot;:\&quot;image\&quot;,\&quot;id\&quot;:\&quot;gf2s59rm7p2kbbk7d5cagkf976\&quot;,\&quot;tenant\&quot;:\&quot;skanska.canto.global\&quot;,\&quot;time\&quot;:\&quot;20210817130456000\&quot;,\&quot;name\&quot;:\&quot;Ulrikken_bergen_tunnel_02.jpg\&quot;,\&quot;addedby\&quot;:\&quot;test\&quot;},{\&quot;scheme\&quot;:\&quot;image\&quot;,\&quot;id\&quot;:\&quot;i7a6q1rupl003cersaqlblbf70\&quot;,\&quot;tenant\&quot;:\&quot;skanska.canto.global\&quot;,\&quot;time\&quot;:\&quot;20210817130456000\&quot;,\&quot;name\&quot;:\&quot;Tårnkran.jpg\&quot;,\&quot;addedby\&quot;:\&quot;test\&quot;},{\&quot;scheme\&quot;:\&quot;image\&quot;,\&quot;id\&quot;:\&quot;fnlsgbms6l7992fatts0lj9m3c\&quot;,\&quot;tenant\&quot;:\&quot;skanska.canto.global\&quot;,\&quot;time\&quot;:\&quot;20210817130450000\&quot;,\&quot;name\&quot;:\&quot;E16 Åsbygda Olum - Pussing av skråninger i frosttåka.JPE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D30EE03EA3E914ABFE3A2D57296EFCE" ma:contentTypeVersion="4" ma:contentTypeDescription="Opprett et nytt dokument." ma:contentTypeScope="" ma:versionID="a2fbeda3f99c8db53ddc393c8eeb2c3f">
  <xsd:schema xmlns:xsd="http://www.w3.org/2001/XMLSchema" xmlns:xs="http://www.w3.org/2001/XMLSchema" xmlns:p="http://schemas.microsoft.com/office/2006/metadata/properties" xmlns:ns2="8e5d1568-c61c-4b14-a690-95c2e4b44ce7" xmlns:ns3="72a7ee3f-87bd-400a-a740-7b9895ee334e" targetNamespace="http://schemas.microsoft.com/office/2006/metadata/properties" ma:root="true" ma:fieldsID="878147c7e4575c252e1ca836069dde5c" ns2:_="" ns3:_="">
    <xsd:import namespace="8e5d1568-c61c-4b14-a690-95c2e4b44ce7"/>
    <xsd:import namespace="72a7ee3f-87bd-400a-a740-7b9895ee33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d1568-c61c-4b14-a690-95c2e4b44ce7"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a7ee3f-87bd-400a-a740-7b9895ee33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284F20-E325-4743-9597-93010793FA42}">
  <ds:schemaRefs>
    <ds:schemaRef ds:uri="72a7ee3f-87bd-400a-a740-7b9895ee334e"/>
    <ds:schemaRef ds:uri="8e5d1568-c61c-4b14-a690-95c2e4b44c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FA957C-777F-4FD7-9EB5-D62DC9C20F1D}">
  <ds:schemaRefs>
    <ds:schemaRef ds:uri="http://schemas.microsoft.com/sharepoint/v3/contenttype/forms"/>
  </ds:schemaRefs>
</ds:datastoreItem>
</file>

<file path=customXml/itemProps3.xml><?xml version="1.0" encoding="utf-8"?>
<ds:datastoreItem xmlns:ds="http://schemas.openxmlformats.org/officeDocument/2006/customXml" ds:itemID="{91884B0E-06AE-4F80-A334-E25357554CDB}">
  <ds:schemaRefs>
    <ds:schemaRef ds:uri="http://schemas.microsoft.com/office/2006/documentManagement/types"/>
    <ds:schemaRef ds:uri="8e5d1568-c61c-4b14-a690-95c2e4b44ce7"/>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72a7ee3f-87bd-400a-a740-7b9895ee334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Global template (EN)</Template>
  <TotalTime>938</TotalTime>
  <Words>1152</Words>
  <Application>Microsoft Office PowerPoint</Application>
  <PresentationFormat>Widescreen</PresentationFormat>
  <Paragraphs>215</Paragraphs>
  <Slides>17</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Calibri Light</vt:lpstr>
      <vt:lpstr>Shape Sans</vt:lpstr>
      <vt:lpstr>Shape Sans Display</vt:lpstr>
      <vt:lpstr>System Font Regular</vt:lpstr>
      <vt:lpstr>Skanska Gray (Presentation)</vt:lpstr>
      <vt:lpstr>Skanska White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Linge, Geir Nordal</dc:creator>
  <cp:lastModifiedBy>Hådi, Imbjør</cp:lastModifiedBy>
  <cp:revision>27</cp:revision>
  <dcterms:created xsi:type="dcterms:W3CDTF">2021-12-07T09:49:10Z</dcterms:created>
  <dcterms:modified xsi:type="dcterms:W3CDTF">2022-08-24T06:10:50Z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0x010100CD30EE03EA3E914ABFE3A2D57296EFCE</vt:lpwstr>
  </property>
</Properties>
</file>