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handoutMasterIdLst>
    <p:handoutMasterId r:id="rId18"/>
  </p:handoutMasterIdLst>
  <p:sldIdLst>
    <p:sldId id="256" r:id="rId5"/>
    <p:sldId id="259" r:id="rId6"/>
    <p:sldId id="257" r:id="rId7"/>
    <p:sldId id="395" r:id="rId8"/>
    <p:sldId id="838" r:id="rId9"/>
    <p:sldId id="258" r:id="rId10"/>
    <p:sldId id="839" r:id="rId11"/>
    <p:sldId id="840" r:id="rId12"/>
    <p:sldId id="841" r:id="rId13"/>
    <p:sldId id="842" r:id="rId14"/>
    <p:sldId id="843" r:id="rId15"/>
    <p:sldId id="844" r:id="rId16"/>
  </p:sldIdLst>
  <p:sldSz cx="12192000" cy="6858000"/>
  <p:notesSz cx="6791325" cy="9869488"/>
  <p:custDataLst>
    <p:tags r:id="rId19"/>
  </p:custDataLst>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1071" userDrawn="1">
          <p15:clr>
            <a:srgbClr val="A4A3A4"/>
          </p15:clr>
        </p15:guide>
        <p15:guide id="4" pos="937" userDrawn="1">
          <p15:clr>
            <a:srgbClr val="A4A3A4"/>
          </p15:clr>
        </p15:guide>
        <p15:guide id="5" pos="3840" userDrawn="1">
          <p15:clr>
            <a:srgbClr val="A4A3A4"/>
          </p15:clr>
        </p15:guide>
        <p15:guide id="6" orient="horz" pos="3880">
          <p15:clr>
            <a:srgbClr val="A4A3A4"/>
          </p15:clr>
        </p15:guide>
      </p15:sldGuideLst>
    </p:ext>
    <p:ext uri="{2D200454-40CA-4A62-9FC3-DE9A4176ACB9}">
      <p15:notesGuideLst xmlns:p15="http://schemas.microsoft.com/office/powerpoint/2012/main">
        <p15:guide id="1" orient="horz" pos="3109">
          <p15:clr>
            <a:srgbClr val="A4A3A4"/>
          </p15:clr>
        </p15:guide>
        <p15:guide id="2" pos="213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AB66FBC-3E93-451E-A3CE-C86867C1FB07}" v="187" dt="2020-09-03T12:09:40.633"/>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4119" autoAdjust="0"/>
  </p:normalViewPr>
  <p:slideViewPr>
    <p:cSldViewPr>
      <p:cViewPr varScale="1">
        <p:scale>
          <a:sx n="100" d="100"/>
          <a:sy n="100" d="100"/>
        </p:scale>
        <p:origin x="3115" y="77"/>
      </p:cViewPr>
      <p:guideLst>
        <p:guide orient="horz" pos="1071"/>
        <p:guide pos="937"/>
        <p:guide pos="3840"/>
        <p:guide orient="horz" pos="3880"/>
      </p:guideLst>
    </p:cSldViewPr>
  </p:slideViewPr>
  <p:notesTextViewPr>
    <p:cViewPr>
      <p:scale>
        <a:sx n="1" d="1"/>
        <a:sy n="1" d="1"/>
      </p:scale>
      <p:origin x="0" y="0"/>
    </p:cViewPr>
  </p:notesTextViewPr>
  <p:notesViewPr>
    <p:cSldViewPr showGuides="1">
      <p:cViewPr varScale="1">
        <p:scale>
          <a:sx n="53" d="100"/>
          <a:sy n="53" d="100"/>
        </p:scale>
        <p:origin x="-2178" y="-90"/>
      </p:cViewPr>
      <p:guideLst>
        <p:guide orient="horz" pos="3109"/>
        <p:guide pos="213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2908" cy="49347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6847" y="0"/>
            <a:ext cx="2942908" cy="493474"/>
          </a:xfrm>
          <a:prstGeom prst="rect">
            <a:avLst/>
          </a:prstGeom>
        </p:spPr>
        <p:txBody>
          <a:bodyPr vert="horz" lIns="91440" tIns="45720" rIns="91440" bIns="45720" rtlCol="0"/>
          <a:lstStyle>
            <a:lvl1pPr algn="r">
              <a:defRPr sz="1200"/>
            </a:lvl1pPr>
          </a:lstStyle>
          <a:p>
            <a:fld id="{80A87FA3-159B-46C0-BBA6-ED958F8696F3}" type="datetimeFigureOut">
              <a:rPr lang="en-GB" smtClean="0"/>
              <a:t>08/09/2021</a:t>
            </a:fld>
            <a:endParaRPr lang="en-GB"/>
          </a:p>
        </p:txBody>
      </p:sp>
      <p:sp>
        <p:nvSpPr>
          <p:cNvPr id="4" name="Footer Placeholder 3"/>
          <p:cNvSpPr>
            <a:spLocks noGrp="1"/>
          </p:cNvSpPr>
          <p:nvPr>
            <p:ph type="ftr" sz="quarter" idx="2"/>
          </p:nvPr>
        </p:nvSpPr>
        <p:spPr>
          <a:xfrm>
            <a:off x="1" y="9374301"/>
            <a:ext cx="2942908" cy="49347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6847" y="9374301"/>
            <a:ext cx="2942908" cy="493474"/>
          </a:xfrm>
          <a:prstGeom prst="rect">
            <a:avLst/>
          </a:prstGeom>
        </p:spPr>
        <p:txBody>
          <a:bodyPr vert="horz" lIns="91440" tIns="45720" rIns="91440" bIns="45720" rtlCol="0" anchor="b"/>
          <a:lstStyle>
            <a:lvl1pPr algn="r">
              <a:defRPr sz="1200"/>
            </a:lvl1pPr>
          </a:lstStyle>
          <a:p>
            <a:fld id="{CCAA220F-AFF2-4A55-89F6-63FB8B270E4A}" type="slidenum">
              <a:rPr lang="en-GB" smtClean="0"/>
              <a:t>‹#›</a:t>
            </a:fld>
            <a:endParaRPr lang="en-GB"/>
          </a:p>
        </p:txBody>
      </p:sp>
    </p:spTree>
    <p:extLst>
      <p:ext uri="{BB962C8B-B14F-4D97-AF65-F5344CB8AC3E}">
        <p14:creationId xmlns:p14="http://schemas.microsoft.com/office/powerpoint/2010/main" val="4189172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2908" cy="49347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6847" y="0"/>
            <a:ext cx="2942908" cy="493474"/>
          </a:xfrm>
          <a:prstGeom prst="rect">
            <a:avLst/>
          </a:prstGeom>
        </p:spPr>
        <p:txBody>
          <a:bodyPr vert="horz" lIns="91440" tIns="45720" rIns="91440" bIns="45720" rtlCol="0"/>
          <a:lstStyle>
            <a:lvl1pPr algn="r">
              <a:defRPr sz="1200"/>
            </a:lvl1pPr>
          </a:lstStyle>
          <a:p>
            <a:fld id="{5778EFFA-EEC5-4C24-9B22-FF121A58C5AC}" type="datetimeFigureOut">
              <a:rPr lang="en-GB" smtClean="0"/>
              <a:t>08/09/2021</a:t>
            </a:fld>
            <a:endParaRPr lang="en-GB"/>
          </a:p>
        </p:txBody>
      </p:sp>
      <p:sp>
        <p:nvSpPr>
          <p:cNvPr id="4" name="Slide Image Placeholder 3"/>
          <p:cNvSpPr>
            <a:spLocks noGrp="1" noRot="1" noChangeAspect="1"/>
          </p:cNvSpPr>
          <p:nvPr>
            <p:ph type="sldImg" idx="2"/>
          </p:nvPr>
        </p:nvSpPr>
        <p:spPr>
          <a:xfrm>
            <a:off x="106363" y="739775"/>
            <a:ext cx="6578600" cy="37020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133" y="4688007"/>
            <a:ext cx="5433060" cy="444127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374301"/>
            <a:ext cx="2942908" cy="49347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6847" y="9374301"/>
            <a:ext cx="2942908" cy="493474"/>
          </a:xfrm>
          <a:prstGeom prst="rect">
            <a:avLst/>
          </a:prstGeom>
        </p:spPr>
        <p:txBody>
          <a:bodyPr vert="horz" lIns="91440" tIns="45720" rIns="91440" bIns="45720" rtlCol="0" anchor="b"/>
          <a:lstStyle>
            <a:lvl1pPr algn="r">
              <a:defRPr sz="1200"/>
            </a:lvl1pPr>
          </a:lstStyle>
          <a:p>
            <a:fld id="{2BE14F53-2F23-4441-9A96-FD14D0840CC2}" type="slidenum">
              <a:rPr lang="en-GB" smtClean="0"/>
              <a:t>‹#›</a:t>
            </a:fld>
            <a:endParaRPr lang="en-GB"/>
          </a:p>
        </p:txBody>
      </p:sp>
    </p:spTree>
    <p:extLst>
      <p:ext uri="{BB962C8B-B14F-4D97-AF65-F5344CB8AC3E}">
        <p14:creationId xmlns:p14="http://schemas.microsoft.com/office/powerpoint/2010/main" val="3086378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1</a:t>
            </a:fld>
            <a:endParaRPr lang="en-GB"/>
          </a:p>
        </p:txBody>
      </p:sp>
    </p:spTree>
    <p:extLst>
      <p:ext uri="{BB962C8B-B14F-4D97-AF65-F5344CB8AC3E}">
        <p14:creationId xmlns:p14="http://schemas.microsoft.com/office/powerpoint/2010/main" val="26858865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baseline="0" dirty="0"/>
              <a:t>Steinkjer Skole:</a:t>
            </a:r>
          </a:p>
          <a:p>
            <a:r>
              <a:rPr lang="nb-NO" dirty="0">
                <a:effectLst/>
              </a:rPr>
              <a:t>Byggherre: Steinkjer kommune</a:t>
            </a:r>
          </a:p>
          <a:p>
            <a:r>
              <a:rPr lang="nb-NO" dirty="0">
                <a:effectLst/>
              </a:rPr>
              <a:t>Verdi:  ca. 143 millioner</a:t>
            </a:r>
          </a:p>
          <a:p>
            <a:r>
              <a:rPr lang="nb-NO" dirty="0">
                <a:effectLst/>
              </a:rPr>
              <a:t>Størrelse: </a:t>
            </a:r>
          </a:p>
          <a:p>
            <a:r>
              <a:rPr lang="nb-NO" dirty="0">
                <a:effectLst/>
              </a:rPr>
              <a:t>Ferdigstilt: 2019</a:t>
            </a:r>
          </a:p>
          <a:p>
            <a:r>
              <a:rPr lang="nb-NO" dirty="0">
                <a:effectLst/>
              </a:rPr>
              <a:t>Grønne kvaliteter: Passivhus, helhetlig materialvalg</a:t>
            </a:r>
          </a:p>
          <a:p>
            <a:endParaRPr lang="en-GB" baseline="0" dirty="0"/>
          </a:p>
          <a:p>
            <a:endParaRPr lang="en-GB" baseline="0" dirty="0"/>
          </a:p>
          <a:p>
            <a:r>
              <a:rPr lang="nb-NO" dirty="0"/>
              <a:t>Det ble i stor grad benyttet tre i konstruksjon og fasade. Med bruk av </a:t>
            </a:r>
            <a:r>
              <a:rPr lang="nb-NO" dirty="0" err="1"/>
              <a:t>massivtre</a:t>
            </a:r>
            <a:r>
              <a:rPr lang="nb-NO" dirty="0"/>
              <a:t> reduseres CO₂ -avtrykket til bygget, og i følge beregninger oppnås måltallet på minst 25 prosent reduksjon i klimagassutslipp med god margin.</a:t>
            </a:r>
            <a:endParaRPr lang="en-GB" baseline="0" dirty="0"/>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10</a:t>
            </a:fld>
            <a:endParaRPr lang="en-GB"/>
          </a:p>
        </p:txBody>
      </p:sp>
    </p:spTree>
    <p:extLst>
      <p:ext uri="{BB962C8B-B14F-4D97-AF65-F5344CB8AC3E}">
        <p14:creationId xmlns:p14="http://schemas.microsoft.com/office/powerpoint/2010/main" val="357594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1" baseline="0" dirty="0">
                <a:latin typeface="Arial" panose="020B0604020202020204" pitchFamily="34" charset="0"/>
              </a:rPr>
              <a:t>Lia </a:t>
            </a:r>
            <a:r>
              <a:rPr lang="en-GB" sz="1200" b="1" i="1" baseline="0" dirty="0" err="1">
                <a:latin typeface="Arial" panose="020B0604020202020204" pitchFamily="34" charset="0"/>
              </a:rPr>
              <a:t>Barnehage</a:t>
            </a:r>
            <a:r>
              <a:rPr lang="en-GB" sz="1200" b="1" i="1" baseline="0" dirty="0">
                <a:latin typeface="Arial" panose="020B0604020202020204" pitchFamily="34" charset="0"/>
              </a:rPr>
              <a:t>: (Skanska Husfabrikken)</a:t>
            </a:r>
          </a:p>
          <a:p>
            <a:r>
              <a:rPr lang="nb-NO" sz="1200" dirty="0">
                <a:effectLst/>
              </a:rPr>
              <a:t>Byggherre: Oslo </a:t>
            </a:r>
            <a:r>
              <a:rPr lang="nb-NO" sz="1200" dirty="0" err="1">
                <a:effectLst/>
              </a:rPr>
              <a:t>Omsorgbygg</a:t>
            </a:r>
            <a:endParaRPr lang="nb-NO" sz="1200" dirty="0">
              <a:effectLst/>
            </a:endParaRPr>
          </a:p>
          <a:p>
            <a:r>
              <a:rPr lang="nb-NO" sz="1200" dirty="0">
                <a:effectLst/>
              </a:rPr>
              <a:t>Verdi:  </a:t>
            </a:r>
          </a:p>
          <a:p>
            <a:r>
              <a:rPr lang="nb-NO" sz="1200" dirty="0">
                <a:effectLst/>
              </a:rPr>
              <a:t>Størrelse: </a:t>
            </a:r>
          </a:p>
          <a:p>
            <a:r>
              <a:rPr lang="nb-NO" sz="1200" dirty="0">
                <a:effectLst/>
              </a:rPr>
              <a:t>Ferdigstilt: 2019</a:t>
            </a:r>
          </a:p>
          <a:p>
            <a:r>
              <a:rPr lang="nb-NO" sz="1200" dirty="0">
                <a:effectLst/>
              </a:rPr>
              <a:t>Grønne kvaliteter: Passivhus, fossilfri byggeplass, </a:t>
            </a:r>
          </a:p>
          <a:p>
            <a:endParaRPr lang="en-GB" sz="1200" baseline="0" dirty="0">
              <a:latin typeface="Arial" panose="020B0604020202020204" pitchFamily="34" charset="0"/>
            </a:endParaRPr>
          </a:p>
          <a:p>
            <a:endParaRPr lang="en-GB" sz="1200" baseline="0" dirty="0">
              <a:latin typeface="Arial" panose="020B0604020202020204" pitchFamily="34" charset="0"/>
            </a:endParaRPr>
          </a:p>
          <a:p>
            <a:r>
              <a:rPr lang="nb-NO" sz="1200" dirty="0">
                <a:effectLst/>
              </a:rPr>
              <a:t>Oslos første fossilfrie byggeplass. Bruk av fossilfire maskiner (elektriske og biodrivstoff), god utnyttelse av lokal masse. Beste praksis for helhetlig miljøfokus, ekstraordinært godt klimaregnskap og fornøyde brukere.</a:t>
            </a:r>
            <a:endParaRPr lang="en-GB" sz="1200" baseline="0" dirty="0">
              <a:latin typeface="Arial" panose="020B0604020202020204" pitchFamily="34" charset="0"/>
            </a:endParaRPr>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11</a:t>
            </a:fld>
            <a:endParaRPr lang="en-GB"/>
          </a:p>
        </p:txBody>
      </p:sp>
    </p:spTree>
    <p:extLst>
      <p:ext uri="{BB962C8B-B14F-4D97-AF65-F5344CB8AC3E}">
        <p14:creationId xmlns:p14="http://schemas.microsoft.com/office/powerpoint/2010/main" val="176598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b="0" i="0" u="none" strike="noStrike" kern="1200" baseline="0" dirty="0">
                <a:solidFill>
                  <a:schemeClr val="tx1"/>
                </a:solidFill>
                <a:latin typeface="+mn-lt"/>
                <a:ea typeface="+mn-ea"/>
                <a:cs typeface="+mn-cs"/>
              </a:rPr>
              <a:t>Skanskas visjon er å bygge for et bedre samfunn. Vi ønsker å gjøre en forskjell.</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 Vi vil gjøre det lettere å bo, jobbe og reise, både nå – og i fremtiden.</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 Det er gjennom vår store portefølje av varierte prosjekter – gjennom våre innovative og bærekraftige løsninger – at vi bygger</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for et bedre samfunn.</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 Hva vi gjør og hvordan vi gjør det sikrer en bærekraftig fremtid for våre ansatte, for våre kunder og for samfunnet.</a:t>
            </a:r>
          </a:p>
          <a:p>
            <a:pPr marL="171450" indent="-171450">
              <a:buFont typeface="Arial" panose="020B0604020202020204" pitchFamily="34" charset="0"/>
              <a:buChar char="•"/>
            </a:pPr>
            <a:r>
              <a:rPr lang="nb-NO" sz="1200" b="0" i="0" u="none" strike="noStrike" kern="1200" baseline="0" dirty="0">
                <a:solidFill>
                  <a:schemeClr val="tx1"/>
                </a:solidFill>
                <a:latin typeface="+mn-lt"/>
                <a:ea typeface="+mn-ea"/>
                <a:cs typeface="+mn-cs"/>
              </a:rPr>
              <a:t>− Vi bygger det samfunnet trenger. Sykehus, skoler, boliger, kontorer eller infrastruktur. Vi bygger det på en bærekraftig måte.</a:t>
            </a:r>
            <a:endParaRPr lang="nb-NO" dirty="0"/>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2</a:t>
            </a:fld>
            <a:endParaRPr lang="en-GB"/>
          </a:p>
        </p:txBody>
      </p:sp>
    </p:spTree>
    <p:extLst>
      <p:ext uri="{BB962C8B-B14F-4D97-AF65-F5344CB8AC3E}">
        <p14:creationId xmlns:p14="http://schemas.microsoft.com/office/powerpoint/2010/main" val="342810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Plassholder for lysbilde 1"/>
          <p:cNvSpPr>
            <a:spLocks noGrp="1" noRot="1" noChangeAspect="1" noTextEdit="1"/>
          </p:cNvSpPr>
          <p:nvPr>
            <p:ph type="sldImg"/>
          </p:nvPr>
        </p:nvSpPr>
        <p:spPr>
          <a:ln/>
        </p:spPr>
      </p:sp>
      <p:sp>
        <p:nvSpPr>
          <p:cNvPr id="7171" name="Plassholder for notater 2"/>
          <p:cNvSpPr>
            <a:spLocks noGrp="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kern="1200" dirty="0">
                <a:solidFill>
                  <a:schemeClr val="tx1"/>
                </a:solidFill>
                <a:effectLst/>
                <a:latin typeface="+mn-lt"/>
                <a:ea typeface="+mn-ea"/>
                <a:cs typeface="+mn-cs"/>
              </a:rPr>
              <a:t>Skanska har som miljømål i Businessplan 2020 å være den ledende grønne aktøren i næringen. Dette målet bygger på våre verdier – Vis Ansvarlighet, Vær Åpen og Ærlig, Bli Bedre Sammen og Skap Kundeverdi. Skanska er drevet av sterke, felles verdier. Vi er en del av fellesskapet og ønsker å gjøre en forskjell. </a:t>
            </a:r>
            <a:r>
              <a:rPr lang="nb-NO" sz="1200" b="1" i="1" kern="1200" dirty="0">
                <a:solidFill>
                  <a:schemeClr val="tx1"/>
                </a:solidFill>
                <a:effectLst/>
                <a:latin typeface="+mn-lt"/>
                <a:ea typeface="+mn-ea"/>
                <a:cs typeface="+mn-cs"/>
              </a:rPr>
              <a:t>Vi bygger for et bedre samfunn.</a:t>
            </a:r>
            <a:r>
              <a:rPr lang="nb-NO" sz="1200" b="0" i="0" kern="1200" dirty="0">
                <a:solidFill>
                  <a:schemeClr val="tx1"/>
                </a:solidFill>
                <a:effectLst/>
                <a:latin typeface="+mn-lt"/>
                <a:ea typeface="+mn-ea"/>
                <a:cs typeface="+mn-cs"/>
              </a:rPr>
              <a:t> Dette er dypt forankret i Skanskas satsning både i Norge og internasjonalt. Dette forplikter oss til å bidra og drive utviklingen fremover for økte miljøkvaliteter og bærekraft i det bygde miljø, i tett samarbeid med kunder og samarbeidspartnere. </a:t>
            </a:r>
            <a:endParaRPr lang="nb-NO" b="0" i="0" dirty="0">
              <a:effectLst/>
            </a:endParaRPr>
          </a:p>
          <a:p>
            <a:endParaRPr lang="en-US" altLang="en-US" dirty="0">
              <a:latin typeface="Arial" panose="020B0604020202020204" pitchFamily="34" charset="0"/>
            </a:endParaRPr>
          </a:p>
        </p:txBody>
      </p:sp>
      <p:sp>
        <p:nvSpPr>
          <p:cNvPr id="7172" name="Plassholder for lysbildenummer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6CC6337-4057-4353-A13E-B7E9422A7574}" type="slidenum">
              <a:rPr lang="nb-NO" altLang="en-US" smtClean="0">
                <a:solidFill>
                  <a:srgbClr val="000000"/>
                </a:solidFill>
              </a:rPr>
              <a:pPr>
                <a:spcBef>
                  <a:spcPct val="0"/>
                </a:spcBef>
              </a:pPr>
              <a:t>3</a:t>
            </a:fld>
            <a:endParaRPr lang="nb-NO" altLang="en-US">
              <a:solidFill>
                <a:srgbClr val="000000"/>
              </a:solidFill>
            </a:endParaRPr>
          </a:p>
        </p:txBody>
      </p:sp>
    </p:spTree>
    <p:extLst>
      <p:ext uri="{BB962C8B-B14F-4D97-AF65-F5344CB8AC3E}">
        <p14:creationId xmlns:p14="http://schemas.microsoft.com/office/powerpoint/2010/main" val="84613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2BE14F53-2F23-4441-9A96-FD14D0840CC2}" type="slidenum">
              <a:rPr lang="en-GB" smtClean="0"/>
              <a:t>4</a:t>
            </a:fld>
            <a:endParaRPr lang="en-GB"/>
          </a:p>
        </p:txBody>
      </p:sp>
    </p:spTree>
    <p:extLst>
      <p:ext uri="{BB962C8B-B14F-4D97-AF65-F5344CB8AC3E}">
        <p14:creationId xmlns:p14="http://schemas.microsoft.com/office/powerpoint/2010/main" val="229184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Plassholder for lysbilde 1">
            <a:extLst>
              <a:ext uri="{FF2B5EF4-FFF2-40B4-BE49-F238E27FC236}">
                <a16:creationId xmlns:a16="http://schemas.microsoft.com/office/drawing/2014/main" id="{47CFBF88-C812-4208-A853-1533929EF4DD}"/>
              </a:ext>
            </a:extLst>
          </p:cNvPr>
          <p:cNvSpPr>
            <a:spLocks noGrp="1" noRot="1" noChangeAspect="1" noTextEdit="1"/>
          </p:cNvSpPr>
          <p:nvPr>
            <p:ph type="sldImg"/>
          </p:nvPr>
        </p:nvSpPr>
        <p:spPr>
          <a:ln/>
        </p:spPr>
      </p:sp>
      <p:sp>
        <p:nvSpPr>
          <p:cNvPr id="6147" name="Plassholder for notater 2">
            <a:extLst>
              <a:ext uri="{FF2B5EF4-FFF2-40B4-BE49-F238E27FC236}">
                <a16:creationId xmlns:a16="http://schemas.microsoft.com/office/drawing/2014/main" id="{76EBF613-F18A-4CC9-8E24-504834AAE6CA}"/>
              </a:ext>
            </a:extLst>
          </p:cNvPr>
          <p:cNvSpPr>
            <a:spLocks noGrp="1"/>
          </p:cNvSpPr>
          <p:nvPr>
            <p:ph type="body" idx="1"/>
          </p:nvPr>
        </p:nvSpPr>
        <p:spPr>
          <a:noFill/>
        </p:spPr>
        <p:txBody>
          <a:bodyPr/>
          <a:lstStyle/>
          <a:p>
            <a:endParaRPr lang="en-US" altLang="nb-NO" dirty="0">
              <a:latin typeface="Arial" panose="020B0604020202020204" pitchFamily="34" charset="0"/>
            </a:endParaRPr>
          </a:p>
        </p:txBody>
      </p:sp>
      <p:sp>
        <p:nvSpPr>
          <p:cNvPr id="6148" name="Plassholder for lysbildenummer 3">
            <a:extLst>
              <a:ext uri="{FF2B5EF4-FFF2-40B4-BE49-F238E27FC236}">
                <a16:creationId xmlns:a16="http://schemas.microsoft.com/office/drawing/2014/main" id="{6D149C91-587F-49CA-84E1-52F866DD1981}"/>
              </a:ext>
            </a:extLst>
          </p:cNvPr>
          <p:cNvSpPr>
            <a:spLocks noGrp="1"/>
          </p:cNvSpPr>
          <p:nvPr>
            <p:ph type="sldNum" sz="quarter" idx="5"/>
          </p:nvPr>
        </p:nvSpPr>
        <p:spPr>
          <a:noFill/>
        </p:spPr>
        <p:txBody>
          <a:bodyPr/>
          <a:lstStyle>
            <a:lvl1pPr defTabSz="881063">
              <a:defRPr>
                <a:solidFill>
                  <a:schemeClr val="tx1"/>
                </a:solidFill>
                <a:latin typeface="Arial" panose="020B0604020202020204" pitchFamily="34" charset="0"/>
                <a:cs typeface="Arial" panose="020B0604020202020204" pitchFamily="34" charset="0"/>
              </a:defRPr>
            </a:lvl1pPr>
            <a:lvl2pPr marL="742950" indent="-285750" defTabSz="881063">
              <a:defRPr>
                <a:solidFill>
                  <a:schemeClr val="tx1"/>
                </a:solidFill>
                <a:latin typeface="Arial" panose="020B0604020202020204" pitchFamily="34" charset="0"/>
                <a:cs typeface="Arial" panose="020B0604020202020204" pitchFamily="34" charset="0"/>
              </a:defRPr>
            </a:lvl2pPr>
            <a:lvl3pPr marL="1143000" indent="-228600" defTabSz="881063">
              <a:defRPr>
                <a:solidFill>
                  <a:schemeClr val="tx1"/>
                </a:solidFill>
                <a:latin typeface="Arial" panose="020B0604020202020204" pitchFamily="34" charset="0"/>
                <a:cs typeface="Arial" panose="020B0604020202020204" pitchFamily="34" charset="0"/>
              </a:defRPr>
            </a:lvl3pPr>
            <a:lvl4pPr marL="1600200" indent="-228600" defTabSz="881063">
              <a:defRPr>
                <a:solidFill>
                  <a:schemeClr val="tx1"/>
                </a:solidFill>
                <a:latin typeface="Arial" panose="020B0604020202020204" pitchFamily="34" charset="0"/>
                <a:cs typeface="Arial" panose="020B0604020202020204" pitchFamily="34" charset="0"/>
              </a:defRPr>
            </a:lvl4pPr>
            <a:lvl5pPr marL="2057400" indent="-228600" defTabSz="881063">
              <a:defRPr>
                <a:solidFill>
                  <a:schemeClr val="tx1"/>
                </a:solidFill>
                <a:latin typeface="Arial" panose="020B0604020202020204" pitchFamily="34" charset="0"/>
                <a:cs typeface="Arial" panose="020B0604020202020204" pitchFamily="34" charset="0"/>
              </a:defRPr>
            </a:lvl5pPr>
            <a:lvl6pPr marL="2514600" indent="-228600" defTabSz="881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81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81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8106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C7214C-8E6E-4210-A4C9-F991278FA476}" type="slidenum">
              <a:rPr lang="nb-NO" altLang="nb-NO" smtClean="0">
                <a:solidFill>
                  <a:srgbClr val="000000"/>
                </a:solidFill>
              </a:rPr>
              <a:pPr/>
              <a:t>5</a:t>
            </a:fld>
            <a:endParaRPr lang="nb-NO" altLang="nb-NO">
              <a:solidFill>
                <a:srgbClr val="000000"/>
              </a:solidFill>
            </a:endParaRPr>
          </a:p>
        </p:txBody>
      </p:sp>
    </p:spTree>
    <p:extLst>
      <p:ext uri="{BB962C8B-B14F-4D97-AF65-F5344CB8AC3E}">
        <p14:creationId xmlns:p14="http://schemas.microsoft.com/office/powerpoint/2010/main" val="2870462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1200" kern="1200" dirty="0">
                <a:solidFill>
                  <a:schemeClr val="tx1"/>
                </a:solidFill>
                <a:effectLst/>
                <a:latin typeface="+mn-lt"/>
                <a:ea typeface="+mn-ea"/>
                <a:cs typeface="+mn-cs"/>
              </a:rPr>
              <a:t>Skanska Norge skal redusere sitt klimagassutslipp med 50% innen 2030 for egenutviklede prosjekter. I 2045 skal Skanska Norge være klimanøytral. Dette inkluderer direkte og indirekte utslipp. Vårt referanseår er 2015.</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Ambisjonen vår inkluderer hele vår leverandørkjede, i tillegg til utslipp knyttet til drift av byggene og infrastruktur. Gjennom klimavennlige løsninger vi skal levere i det norske markedet skal vi også bidra med reduksjon hos våre kunder.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Vi vet at ved kjent teknologi og metoder kan vi halvere utslippene innen 2030. Frem mot 2045 er vi avhengige av ny innovasjon for å nærme oss null. Det betyr at Skanska skal være innovativ, vi skal </a:t>
            </a:r>
            <a:r>
              <a:rPr lang="nb-NO" sz="1200" kern="1200" dirty="0" err="1">
                <a:solidFill>
                  <a:schemeClr val="tx1"/>
                </a:solidFill>
                <a:effectLst/>
                <a:latin typeface="+mn-lt"/>
                <a:ea typeface="+mn-ea"/>
                <a:cs typeface="+mn-cs"/>
              </a:rPr>
              <a:t>konseptualisere</a:t>
            </a:r>
            <a:r>
              <a:rPr lang="nb-NO" sz="1200" kern="1200" dirty="0">
                <a:solidFill>
                  <a:schemeClr val="tx1"/>
                </a:solidFill>
                <a:effectLst/>
                <a:latin typeface="+mn-lt"/>
                <a:ea typeface="+mn-ea"/>
                <a:cs typeface="+mn-cs"/>
              </a:rPr>
              <a:t> grønne løsninger, vi skal øke vår kompetanse og jobbe tett sammen med våre kunder og leverandører.</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Skanska Norge skal gå foran i arbeidet med å redusere fotavtrykket fra bygg og anleggsarbeid. Skanska skal være aktiv i markedet og bidra til endringene innen energi, materialer og tekniske løsninger. </a:t>
            </a:r>
          </a:p>
          <a:p>
            <a:endParaRPr lang="nb-NO" dirty="0"/>
          </a:p>
          <a:p>
            <a:r>
              <a:rPr lang="nb-NO" b="1" i="1" dirty="0"/>
              <a:t>Hvorfor en klimaambisjon:</a:t>
            </a:r>
          </a:p>
          <a:p>
            <a:pPr marL="171450" indent="-171450">
              <a:lnSpc>
                <a:spcPct val="100000"/>
              </a:lnSpc>
              <a:buFont typeface="Arial" panose="020B0604020202020204" pitchFamily="34" charset="0"/>
              <a:buChar char="•"/>
            </a:pPr>
            <a:r>
              <a:rPr lang="nb-NO" altLang="nb-NO" dirty="0"/>
              <a:t>Våre kunder har krav, forventninger og utfordringer knyttet til klima og vi kan bidra til å løse disse utfordringene.</a:t>
            </a:r>
          </a:p>
          <a:p>
            <a:pPr marL="171450" indent="-171450">
              <a:lnSpc>
                <a:spcPct val="100000"/>
              </a:lnSpc>
              <a:buFont typeface="Arial" panose="020B0604020202020204" pitchFamily="34" charset="0"/>
              <a:buChar char="•"/>
            </a:pPr>
            <a:r>
              <a:rPr lang="nb-NO" altLang="nb-NO" dirty="0"/>
              <a:t>Skanska skal være den ledende grønne prosjektutvikleren og entreprenøren i Norge, og en klimaambisjon vil underbygge denne målsetningen godt.</a:t>
            </a:r>
          </a:p>
          <a:p>
            <a:pPr marL="171450" indent="-171450">
              <a:lnSpc>
                <a:spcPct val="100000"/>
              </a:lnSpc>
              <a:buFont typeface="Arial" panose="020B0604020202020204" pitchFamily="34" charset="0"/>
              <a:buChar char="•"/>
            </a:pPr>
            <a:r>
              <a:rPr lang="nb-NO" altLang="nb-NO" dirty="0"/>
              <a:t>Skaper klare forretningsmuligheter for Skanska i et marked som etterspør løsninger på klimautfordringene.</a:t>
            </a:r>
          </a:p>
          <a:p>
            <a:pPr marL="171450" indent="-171450">
              <a:lnSpc>
                <a:spcPct val="100000"/>
              </a:lnSpc>
              <a:buFont typeface="Arial" panose="020B0604020202020204" pitchFamily="34" charset="0"/>
              <a:buChar char="•"/>
            </a:pPr>
            <a:r>
              <a:rPr lang="nb-NO" altLang="nb-NO" dirty="0"/>
              <a:t>Vil gjøre intern og ekstern kommunikasjon enklere og tydeligere. </a:t>
            </a:r>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6</a:t>
            </a:fld>
            <a:endParaRPr lang="en-GB"/>
          </a:p>
        </p:txBody>
      </p:sp>
    </p:spTree>
    <p:extLst>
      <p:ext uri="{BB962C8B-B14F-4D97-AF65-F5344CB8AC3E}">
        <p14:creationId xmlns:p14="http://schemas.microsoft.com/office/powerpoint/2010/main" val="1817283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baseline="0" dirty="0" err="1"/>
              <a:t>Heimdal</a:t>
            </a:r>
            <a:r>
              <a:rPr lang="en-GB" b="1" i="1" baseline="0" dirty="0"/>
              <a:t> </a:t>
            </a:r>
            <a:r>
              <a:rPr lang="en-GB" b="1" i="1" baseline="0" dirty="0" err="1"/>
              <a:t>videregående</a:t>
            </a:r>
            <a:r>
              <a:rPr lang="en-GB" b="1" i="1" baseline="0" dirty="0"/>
              <a:t> </a:t>
            </a:r>
            <a:r>
              <a:rPr lang="en-GB" b="1" i="1" baseline="0" dirty="0" err="1"/>
              <a:t>skole</a:t>
            </a:r>
            <a:r>
              <a:rPr lang="en-GB" b="1" i="1" baseline="0" dirty="0"/>
              <a:t>:</a:t>
            </a:r>
          </a:p>
          <a:p>
            <a:r>
              <a:rPr lang="nb-NO" dirty="0">
                <a:effectLst/>
              </a:rPr>
              <a:t>Byggherre: Sør-Trøndelag Fylkeskommune </a:t>
            </a:r>
          </a:p>
          <a:p>
            <a:r>
              <a:rPr lang="nb-NO" dirty="0">
                <a:effectLst/>
              </a:rPr>
              <a:t>Verdi: 580 millioner kroner</a:t>
            </a:r>
          </a:p>
          <a:p>
            <a:r>
              <a:rPr lang="nb-NO" dirty="0">
                <a:effectLst/>
              </a:rPr>
              <a:t>Størrelse: 30 500 m2 </a:t>
            </a:r>
          </a:p>
          <a:p>
            <a:r>
              <a:rPr lang="nb-NO" dirty="0">
                <a:effectLst/>
              </a:rPr>
              <a:t>Ferdigstilt: 2018</a:t>
            </a:r>
          </a:p>
          <a:p>
            <a:r>
              <a:rPr lang="nb-NO" dirty="0">
                <a:effectLst/>
              </a:rPr>
              <a:t>Grønne kvaliteter: Passivhus</a:t>
            </a:r>
          </a:p>
          <a:p>
            <a:endParaRPr lang="nb-NO" i="1" dirty="0">
              <a:effectLst/>
            </a:endParaRPr>
          </a:p>
          <a:p>
            <a:r>
              <a:rPr lang="nb-NO" i="1" dirty="0">
                <a:effectLst/>
              </a:rPr>
              <a:t>Bygget er stappfullt av høyteknologiske og innovative komponenter. Dette gjør at skolen antakeligvis blir landets mest energieffektive undervisningsbygg. Her finner man </a:t>
            </a:r>
            <a:r>
              <a:rPr lang="nb-NO" i="1" dirty="0" err="1">
                <a:effectLst/>
              </a:rPr>
              <a:t>lavkarbonbetong</a:t>
            </a:r>
            <a:r>
              <a:rPr lang="nb-NO" i="1" dirty="0">
                <a:effectLst/>
              </a:rPr>
              <a:t> som reduserer klimagassutslippet med rundt 40 prosent i forhold til bransjestandarden for betong, dagslysstyring og bevegelsessensorer som skal sørge for å luke vekk unødvendig strømbruk, ventilasjonsanlegg med lav vifteeffekt, solceller som dekker alt av takflater, jordvarme samt en maskin som går på biogass er noen av elementene</a:t>
            </a:r>
            <a:r>
              <a:rPr lang="nb-NO" dirty="0">
                <a:effectLst/>
              </a:rPr>
              <a:t>.</a:t>
            </a:r>
            <a:endParaRPr lang="en-GB" baseline="0" dirty="0"/>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7</a:t>
            </a:fld>
            <a:endParaRPr lang="en-GB"/>
          </a:p>
        </p:txBody>
      </p:sp>
    </p:spTree>
    <p:extLst>
      <p:ext uri="{BB962C8B-B14F-4D97-AF65-F5344CB8AC3E}">
        <p14:creationId xmlns:p14="http://schemas.microsoft.com/office/powerpoint/2010/main" val="1193219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1" baseline="0" dirty="0"/>
              <a:t>Powerhouse </a:t>
            </a:r>
            <a:r>
              <a:rPr lang="en-GB" b="1" i="1" baseline="0" dirty="0" err="1"/>
              <a:t>Brattøra</a:t>
            </a:r>
            <a:r>
              <a:rPr lang="en-GB" b="1" i="1" baseline="0" dirty="0"/>
              <a:t>:</a:t>
            </a:r>
          </a:p>
          <a:p>
            <a:r>
              <a:rPr lang="nb-NO" dirty="0">
                <a:effectLst/>
              </a:rPr>
              <a:t>Byggherre: ENTRA</a:t>
            </a:r>
          </a:p>
          <a:p>
            <a:r>
              <a:rPr lang="nb-NO" dirty="0">
                <a:effectLst/>
              </a:rPr>
              <a:t>Verdi:  </a:t>
            </a:r>
          </a:p>
          <a:p>
            <a:r>
              <a:rPr lang="nb-NO" dirty="0">
                <a:effectLst/>
              </a:rPr>
              <a:t>Størrelse: 18200 m2 </a:t>
            </a:r>
          </a:p>
          <a:p>
            <a:r>
              <a:rPr lang="nb-NO" dirty="0">
                <a:effectLst/>
              </a:rPr>
              <a:t>Ferdigstilt: 2019</a:t>
            </a:r>
          </a:p>
          <a:p>
            <a:r>
              <a:rPr lang="nb-NO" dirty="0">
                <a:effectLst/>
              </a:rPr>
              <a:t>Grønne kvaliteter: Plusshus, BREEAM </a:t>
            </a:r>
            <a:r>
              <a:rPr lang="nb-NO" dirty="0" err="1">
                <a:effectLst/>
              </a:rPr>
              <a:t>Outstanding</a:t>
            </a:r>
            <a:endParaRPr lang="nb-NO" dirty="0">
              <a:effectLst/>
            </a:endParaRPr>
          </a:p>
          <a:p>
            <a:endParaRPr lang="nb-NO" dirty="0">
              <a:effectLst/>
            </a:endParaRPr>
          </a:p>
          <a:p>
            <a:r>
              <a:rPr lang="nb-NO" dirty="0"/>
              <a:t>Powerhouse Brattørkaia er Norges største nybygde plusshus og vil gjennom driftsfasen generere mer energi enn det som ble brukt til produksjon av byggematerialer, oppføring, drift og avhending av bygget.  Bygget er tegnet etter prinsippet form følger miljø. Når man setter miljøet først, skapes det en ny type arkitektur. For Powerhouse Brattørkaia la miljø og energi premissene for form, mens optimal utnyttelse av sol dannet byggets spennende og ikoniske arkitektur. Solkraft og annen fornybar energi, samt et ekstremt lavt energiforbruk, sørger for at det blir et plusshus. Selve bygningen ble konstruert svært tett med lite behov for oppvarming og med god ventilasjon</a:t>
            </a:r>
            <a:endParaRPr lang="nb-NO" dirty="0">
              <a:effectLst/>
            </a:endParaRPr>
          </a:p>
          <a:p>
            <a:endParaRPr lang="nb-NO" dirty="0"/>
          </a:p>
        </p:txBody>
      </p:sp>
      <p:sp>
        <p:nvSpPr>
          <p:cNvPr id="4" name="Slide Number Placeholder 3"/>
          <p:cNvSpPr>
            <a:spLocks noGrp="1"/>
          </p:cNvSpPr>
          <p:nvPr>
            <p:ph type="sldNum" sz="quarter" idx="5"/>
          </p:nvPr>
        </p:nvSpPr>
        <p:spPr/>
        <p:txBody>
          <a:bodyPr/>
          <a:lstStyle/>
          <a:p>
            <a:fld id="{2BE14F53-2F23-4441-9A96-FD14D0840CC2}" type="slidenum">
              <a:rPr lang="en-GB" smtClean="0"/>
              <a:t>8</a:t>
            </a:fld>
            <a:endParaRPr lang="en-GB"/>
          </a:p>
        </p:txBody>
      </p:sp>
    </p:spTree>
    <p:extLst>
      <p:ext uri="{BB962C8B-B14F-4D97-AF65-F5344CB8AC3E}">
        <p14:creationId xmlns:p14="http://schemas.microsoft.com/office/powerpoint/2010/main" val="2278785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1" i="1" dirty="0"/>
              <a:t>Riksvei 3/25 – </a:t>
            </a:r>
            <a:r>
              <a:rPr lang="nb-NO" b="1" i="1" dirty="0" err="1"/>
              <a:t>Ommangvollen</a:t>
            </a:r>
            <a:r>
              <a:rPr lang="nb-NO" b="1" i="1" dirty="0"/>
              <a:t> – Grundset:</a:t>
            </a:r>
          </a:p>
          <a:p>
            <a:endParaRPr lang="nb-NO" b="1" i="1" dirty="0"/>
          </a:p>
          <a:p>
            <a:r>
              <a:rPr lang="nb-NO" dirty="0">
                <a:effectLst/>
              </a:rPr>
              <a:t>Byggherre: Statens Veivesen (OPS prosjekt)</a:t>
            </a:r>
          </a:p>
          <a:p>
            <a:r>
              <a:rPr lang="nb-NO" dirty="0">
                <a:effectLst/>
              </a:rPr>
              <a:t>Verdi:  2,6 milliarder</a:t>
            </a:r>
          </a:p>
          <a:p>
            <a:r>
              <a:rPr lang="nb-NO" dirty="0">
                <a:effectLst/>
              </a:rPr>
              <a:t>Ferdigstilles: 2020</a:t>
            </a:r>
          </a:p>
          <a:p>
            <a:r>
              <a:rPr lang="nb-NO" dirty="0">
                <a:effectLst/>
              </a:rPr>
              <a:t>Grønne kvaliteter: CEEQUAL</a:t>
            </a:r>
          </a:p>
          <a:p>
            <a:endParaRPr lang="nb-NO" dirty="0">
              <a:effectLst/>
            </a:endParaRPr>
          </a:p>
          <a:p>
            <a:r>
              <a:rPr lang="nb-NO" b="1" i="1" dirty="0"/>
              <a:t>Miljømål/ambisjoner:</a:t>
            </a:r>
          </a:p>
          <a:p>
            <a:endParaRPr lang="nb-NO" i="1" dirty="0"/>
          </a:p>
          <a:p>
            <a:pPr marL="285750" indent="-285750">
              <a:buFont typeface="Arial" panose="020B0604020202020204" pitchFamily="34" charset="0"/>
              <a:buChar char="•"/>
            </a:pPr>
            <a:r>
              <a:rPr lang="nb-NO" i="1" dirty="0"/>
              <a:t>CEEQUAL – </a:t>
            </a:r>
            <a:r>
              <a:rPr lang="nb-NO" i="1" dirty="0" err="1"/>
              <a:t>Very</a:t>
            </a:r>
            <a:r>
              <a:rPr lang="nb-NO" i="1" dirty="0"/>
              <a:t> Good</a:t>
            </a:r>
          </a:p>
          <a:p>
            <a:pPr marL="285750" indent="-285750">
              <a:buFont typeface="Arial" panose="020B0604020202020204" pitchFamily="34" charset="0"/>
              <a:buChar char="•"/>
            </a:pPr>
            <a:r>
              <a:rPr lang="nb-NO" i="1" dirty="0"/>
              <a:t>Sorteringsgrad</a:t>
            </a:r>
            <a:r>
              <a:rPr lang="nb-NO" i="1" baseline="0" dirty="0"/>
              <a:t> - 90 %</a:t>
            </a:r>
          </a:p>
          <a:p>
            <a:pPr marL="285750" indent="-285750">
              <a:buFont typeface="Arial" panose="020B0604020202020204" pitchFamily="34" charset="0"/>
              <a:buChar char="•"/>
            </a:pPr>
            <a:r>
              <a:rPr lang="nb-NO" i="1" baseline="0" dirty="0"/>
              <a:t>20 % reduksjon i klimagassutslipp</a:t>
            </a:r>
          </a:p>
          <a:p>
            <a:pPr marL="285750" indent="-285750">
              <a:buFont typeface="Arial" panose="020B0604020202020204" pitchFamily="34" charset="0"/>
              <a:buChar char="•"/>
            </a:pPr>
            <a:r>
              <a:rPr lang="nb-NO" i="1" baseline="0" dirty="0" err="1"/>
              <a:t>Utslipphendelser</a:t>
            </a:r>
            <a:r>
              <a:rPr lang="nb-NO" i="1" baseline="0" dirty="0"/>
              <a:t> maks 1 per.1500 maskintimer</a:t>
            </a:r>
            <a:endParaRPr lang="nb-NO" i="1" dirty="0">
              <a:solidFill>
                <a:sysClr val="windowText" lastClr="000000"/>
              </a:solidFill>
              <a:latin typeface="Skanska Sans Pro" panose="02000503060000020004" pitchFamily="50" charset="0"/>
            </a:endParaRPr>
          </a:p>
          <a:p>
            <a:endParaRPr lang="nb-NO" dirty="0">
              <a:effectLst/>
            </a:endParaRPr>
          </a:p>
          <a:p>
            <a:r>
              <a:rPr lang="nb-NO" b="1" i="1" dirty="0"/>
              <a:t>Eksempler på tiltak:</a:t>
            </a:r>
          </a:p>
          <a:p>
            <a:endParaRPr lang="nb-NO" dirty="0"/>
          </a:p>
          <a:p>
            <a:pPr marL="285750" indent="-285750">
              <a:buFont typeface="Arial" panose="020B0604020202020204" pitchFamily="34" charset="0"/>
              <a:buChar char="•"/>
            </a:pPr>
            <a:r>
              <a:rPr lang="nb-NO" dirty="0" err="1"/>
              <a:t>Lavkarbonbetong</a:t>
            </a:r>
            <a:r>
              <a:rPr lang="nb-NO" dirty="0"/>
              <a:t> (klasse</a:t>
            </a:r>
            <a:r>
              <a:rPr lang="nb-NO" baseline="0" dirty="0"/>
              <a:t> A)</a:t>
            </a:r>
          </a:p>
          <a:p>
            <a:pPr marL="285750" indent="-285750">
              <a:buFont typeface="Arial" panose="020B0604020202020204" pitchFamily="34" charset="0"/>
              <a:buChar char="•"/>
            </a:pPr>
            <a:r>
              <a:rPr lang="nb-NO" baseline="0" dirty="0"/>
              <a:t>Optimalisering av asfalt (resept/oppbygging av vei)</a:t>
            </a:r>
          </a:p>
          <a:p>
            <a:pPr marL="285750" indent="-285750">
              <a:buFont typeface="Arial" panose="020B0604020202020204" pitchFamily="34" charset="0"/>
              <a:buChar char="•"/>
            </a:pPr>
            <a:r>
              <a:rPr lang="nb-NO" baseline="0" dirty="0"/>
              <a:t>Optimalisering av massehåndtering (lokalt)</a:t>
            </a:r>
          </a:p>
          <a:p>
            <a:pPr marL="285750" indent="-285750">
              <a:buFont typeface="Arial" panose="020B0604020202020204" pitchFamily="34" charset="0"/>
              <a:buChar char="•"/>
            </a:pPr>
            <a:r>
              <a:rPr lang="nb-NO" baseline="0" dirty="0"/>
              <a:t>Minimum 85 % oppfyller steg 4 (maskiner)</a:t>
            </a:r>
          </a:p>
          <a:p>
            <a:pPr marL="285750" indent="-285750">
              <a:buFont typeface="Arial" panose="020B0604020202020204" pitchFamily="34" charset="0"/>
              <a:buChar char="•"/>
            </a:pPr>
            <a:r>
              <a:rPr lang="nb-NO" baseline="0" dirty="0"/>
              <a:t>Effektive anleggsmaskiner med redusert drivstofforbruk</a:t>
            </a:r>
          </a:p>
          <a:p>
            <a:pPr marL="285750" indent="-285750">
              <a:buFont typeface="Arial" panose="020B0604020202020204" pitchFamily="34" charset="0"/>
              <a:buChar char="•"/>
            </a:pPr>
            <a:r>
              <a:rPr lang="nb-NO" baseline="0" dirty="0"/>
              <a:t>Ombruk av veirekkverk</a:t>
            </a:r>
          </a:p>
          <a:p>
            <a:pPr marL="285750" indent="-285750">
              <a:buFont typeface="Arial" panose="020B0604020202020204" pitchFamily="34" charset="0"/>
              <a:buChar char="•"/>
            </a:pPr>
            <a:r>
              <a:rPr lang="nb-NO" baseline="0" dirty="0"/>
              <a:t>Lokalt trevirke til Bru (limtre, Moelv)</a:t>
            </a:r>
          </a:p>
          <a:p>
            <a:pPr marL="285750" indent="-285750">
              <a:buFont typeface="Arial" panose="020B0604020202020204" pitchFamily="34" charset="0"/>
              <a:buChar char="•"/>
            </a:pPr>
            <a:r>
              <a:rPr lang="nb-NO" baseline="0" dirty="0"/>
              <a:t>Gode avfallsrutiner</a:t>
            </a:r>
            <a:endParaRPr lang="nb-NO" b="0" baseline="0" dirty="0">
              <a:solidFill>
                <a:sysClr val="windowText" lastClr="000000"/>
              </a:solidFill>
              <a:latin typeface="Skanska Sans Pro" panose="02000503060000020004" pitchFamily="50" charset="0"/>
            </a:endParaRPr>
          </a:p>
        </p:txBody>
      </p:sp>
      <p:sp>
        <p:nvSpPr>
          <p:cNvPr id="4" name="Slide Number Placeholder 3"/>
          <p:cNvSpPr>
            <a:spLocks noGrp="1"/>
          </p:cNvSpPr>
          <p:nvPr>
            <p:ph type="sldNum" sz="quarter" idx="5"/>
          </p:nvPr>
        </p:nvSpPr>
        <p:spPr/>
        <p:txBody>
          <a:bodyPr/>
          <a:lstStyle/>
          <a:p>
            <a:fld id="{2BE14F53-2F23-4441-9A96-FD14D0840CC2}" type="slidenum">
              <a:rPr lang="en-GB" smtClean="0"/>
              <a:t>9</a:t>
            </a:fld>
            <a:endParaRPr lang="en-GB"/>
          </a:p>
        </p:txBody>
      </p:sp>
    </p:spTree>
    <p:extLst>
      <p:ext uri="{BB962C8B-B14F-4D97-AF65-F5344CB8AC3E}">
        <p14:creationId xmlns:p14="http://schemas.microsoft.com/office/powerpoint/2010/main" val="3535893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side">
    <p:spTree>
      <p:nvGrpSpPr>
        <p:cNvPr id="1" name=""/>
        <p:cNvGrpSpPr/>
        <p:nvPr/>
      </p:nvGrpSpPr>
      <p:grpSpPr>
        <a:xfrm>
          <a:off x="0" y="0"/>
          <a:ext cx="0" cy="0"/>
          <a:chOff x="0" y="0"/>
          <a:chExt cx="0" cy="0"/>
        </a:xfrm>
      </p:grpSpPr>
      <p:sp>
        <p:nvSpPr>
          <p:cNvPr id="2" name="Title 1"/>
          <p:cNvSpPr>
            <a:spLocks noGrp="1"/>
          </p:cNvSpPr>
          <p:nvPr>
            <p:ph type="ctrTitle"/>
          </p:nvPr>
        </p:nvSpPr>
        <p:spPr>
          <a:xfrm>
            <a:off x="1435200" y="2693988"/>
            <a:ext cx="9354312" cy="539496"/>
          </a:xfrm>
        </p:spPr>
        <p:txBody>
          <a:bodyPr/>
          <a:lstStyle>
            <a:lvl1pPr>
              <a:defRPr>
                <a:solidFill>
                  <a:schemeClr val="tx1"/>
                </a:solidFill>
              </a:defRPr>
            </a:lvl1pPr>
          </a:lstStyle>
          <a:p>
            <a:r>
              <a:rPr lang="en-US"/>
              <a:t>Click to edit Master title style</a:t>
            </a:r>
            <a:endParaRPr lang="nb-NO" dirty="0"/>
          </a:p>
        </p:txBody>
      </p:sp>
      <p:sp>
        <p:nvSpPr>
          <p:cNvPr id="3" name="Subtitle 2"/>
          <p:cNvSpPr>
            <a:spLocks noGrp="1"/>
          </p:cNvSpPr>
          <p:nvPr>
            <p:ph type="subTitle" idx="1" hasCustomPrompt="1"/>
          </p:nvPr>
        </p:nvSpPr>
        <p:spPr>
          <a:xfrm>
            <a:off x="1435200" y="4987925"/>
            <a:ext cx="9354312" cy="11160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på foredragsholder, Tittel, forretningsenhet</a:t>
            </a:r>
          </a:p>
        </p:txBody>
      </p:sp>
      <p:sp>
        <p:nvSpPr>
          <p:cNvPr id="9" name="Date Placeholder 8"/>
          <p:cNvSpPr>
            <a:spLocks noGrp="1"/>
          </p:cNvSpPr>
          <p:nvPr>
            <p:ph type="dt" sz="half" idx="10"/>
          </p:nvPr>
        </p:nvSpPr>
        <p:spPr/>
        <p:txBody>
          <a:bodyPr/>
          <a:lstStyle/>
          <a:p>
            <a:r>
              <a:rPr lang="nb-NO"/>
              <a:t>20XX-XX-XX</a:t>
            </a:r>
            <a:endParaRPr lang="nb-NO" dirty="0"/>
          </a:p>
        </p:txBody>
      </p:sp>
      <p:sp>
        <p:nvSpPr>
          <p:cNvPr id="10" name="Footer Placeholder 9"/>
          <p:cNvSpPr>
            <a:spLocks noGrp="1"/>
          </p:cNvSpPr>
          <p:nvPr>
            <p:ph type="ftr" sz="quarter" idx="11"/>
          </p:nvPr>
        </p:nvSpPr>
        <p:spPr/>
        <p:txBody>
          <a:bodyPr/>
          <a:lstStyle/>
          <a:p>
            <a:r>
              <a:rPr lang="nb-NO"/>
              <a:t>Klima og miljø i Skanska Norge</a:t>
            </a:r>
            <a:endParaRPr lang="nb-NO" dirty="0"/>
          </a:p>
        </p:txBody>
      </p:sp>
      <p:sp>
        <p:nvSpPr>
          <p:cNvPr id="11" name="Slide Number Placeholder 10"/>
          <p:cNvSpPr>
            <a:spLocks noGrp="1"/>
          </p:cNvSpPr>
          <p:nvPr>
            <p:ph type="sldNum" sz="quarter" idx="12"/>
          </p:nvPr>
        </p:nvSpPr>
        <p:spPr/>
        <p:txBody>
          <a:bodyPr/>
          <a:lstStyle/>
          <a:p>
            <a:fld id="{552F452E-B795-4D05-B605-588F6513802C}" type="slidenum">
              <a:rPr lang="nb-NO" smtClean="0"/>
              <a:t>‹#›</a:t>
            </a:fld>
            <a:endParaRPr lang="nb-NO" dirty="0"/>
          </a:p>
        </p:txBody>
      </p:sp>
    </p:spTree>
    <p:extLst>
      <p:ext uri="{BB962C8B-B14F-4D97-AF65-F5344CB8AC3E}">
        <p14:creationId xmlns:p14="http://schemas.microsoft.com/office/powerpoint/2010/main" val="2092837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Avslutningsside">
    <p:spTree>
      <p:nvGrpSpPr>
        <p:cNvPr id="1" name=""/>
        <p:cNvGrpSpPr/>
        <p:nvPr/>
      </p:nvGrpSpPr>
      <p:grpSpPr>
        <a:xfrm>
          <a:off x="0" y="0"/>
          <a:ext cx="0" cy="0"/>
          <a:chOff x="0" y="0"/>
          <a:chExt cx="0" cy="0"/>
        </a:xfrm>
      </p:grpSpPr>
      <p:sp>
        <p:nvSpPr>
          <p:cNvPr id="2" name="Title 1"/>
          <p:cNvSpPr>
            <a:spLocks noGrp="1"/>
          </p:cNvSpPr>
          <p:nvPr>
            <p:ph type="ctrTitle"/>
          </p:nvPr>
        </p:nvSpPr>
        <p:spPr>
          <a:xfrm>
            <a:off x="1435200" y="2420888"/>
            <a:ext cx="9354312" cy="539496"/>
          </a:xfrm>
        </p:spPr>
        <p:txBody>
          <a:bodyPr/>
          <a:lstStyle>
            <a:lvl1pPr>
              <a:defRPr>
                <a:solidFill>
                  <a:schemeClr val="tx1"/>
                </a:solidFill>
              </a:defRPr>
            </a:lvl1pPr>
          </a:lstStyle>
          <a:p>
            <a:r>
              <a:rPr lang="en-US"/>
              <a:t>Click to edit Master title style</a:t>
            </a:r>
            <a:endParaRPr lang="nb-NO" dirty="0"/>
          </a:p>
        </p:txBody>
      </p:sp>
      <p:sp>
        <p:nvSpPr>
          <p:cNvPr id="3" name="Subtitle 2"/>
          <p:cNvSpPr>
            <a:spLocks noGrp="1"/>
          </p:cNvSpPr>
          <p:nvPr>
            <p:ph type="subTitle" idx="1" hasCustomPrompt="1"/>
          </p:nvPr>
        </p:nvSpPr>
        <p:spPr>
          <a:xfrm>
            <a:off x="1435200" y="3212976"/>
            <a:ext cx="9354312" cy="1116000"/>
          </a:xfrm>
        </p:spPr>
        <p:txBody>
          <a:bodyPr/>
          <a:lstStyle>
            <a:lvl1pPr marL="0" indent="0" algn="l">
              <a:buNone/>
              <a:defRPr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på foredragsholder, Tittel, forretningsenhet, e-postaddresse</a:t>
            </a:r>
          </a:p>
        </p:txBody>
      </p:sp>
      <p:sp>
        <p:nvSpPr>
          <p:cNvPr id="9" name="Date Placeholder 8"/>
          <p:cNvSpPr>
            <a:spLocks noGrp="1"/>
          </p:cNvSpPr>
          <p:nvPr>
            <p:ph type="dt" sz="half" idx="10"/>
          </p:nvPr>
        </p:nvSpPr>
        <p:spPr/>
        <p:txBody>
          <a:bodyPr/>
          <a:lstStyle/>
          <a:p>
            <a:r>
              <a:rPr lang="nb-NO"/>
              <a:t>20XX-XX-XX</a:t>
            </a:r>
            <a:endParaRPr lang="nb-NO" dirty="0"/>
          </a:p>
        </p:txBody>
      </p:sp>
      <p:sp>
        <p:nvSpPr>
          <p:cNvPr id="10" name="Footer Placeholder 9"/>
          <p:cNvSpPr>
            <a:spLocks noGrp="1"/>
          </p:cNvSpPr>
          <p:nvPr>
            <p:ph type="ftr" sz="quarter" idx="11"/>
          </p:nvPr>
        </p:nvSpPr>
        <p:spPr/>
        <p:txBody>
          <a:bodyPr/>
          <a:lstStyle/>
          <a:p>
            <a:r>
              <a:rPr lang="nb-NO"/>
              <a:t>Klima og miljø i Skanska Norge</a:t>
            </a:r>
            <a:endParaRPr lang="nb-NO" dirty="0"/>
          </a:p>
        </p:txBody>
      </p:sp>
      <p:sp>
        <p:nvSpPr>
          <p:cNvPr id="11" name="Slide Number Placeholder 10"/>
          <p:cNvSpPr>
            <a:spLocks noGrp="1"/>
          </p:cNvSpPr>
          <p:nvPr>
            <p:ph type="sldNum" sz="quarter" idx="12"/>
          </p:nvPr>
        </p:nvSpPr>
        <p:spPr/>
        <p:txBody>
          <a:bodyPr/>
          <a:lstStyle/>
          <a:p>
            <a:fld id="{552F452E-B795-4D05-B605-588F6513802C}" type="slidenum">
              <a:rPr lang="nb-NO" smtClean="0"/>
              <a:t>‹#›</a:t>
            </a:fld>
            <a:endParaRPr lang="nb-NO" dirty="0"/>
          </a:p>
        </p:txBody>
      </p:sp>
    </p:spTree>
    <p:extLst>
      <p:ext uri="{BB962C8B-B14F-4D97-AF65-F5344CB8AC3E}">
        <p14:creationId xmlns:p14="http://schemas.microsoft.com/office/powerpoint/2010/main" val="32556399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32984" y="1699201"/>
            <a:ext cx="93564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Date Placeholder 3"/>
          <p:cNvSpPr>
            <a:spLocks noGrp="1"/>
          </p:cNvSpPr>
          <p:nvPr>
            <p:ph type="dt" sz="half" idx="10"/>
          </p:nvPr>
        </p:nvSpPr>
        <p:spPr/>
        <p:txBody>
          <a:bodyPr/>
          <a:lstStyle/>
          <a:p>
            <a:r>
              <a:rPr lang="nb-NO"/>
              <a:t>20XX-XX-XX</a:t>
            </a:r>
            <a:endParaRPr lang="nb-NO" dirty="0"/>
          </a:p>
        </p:txBody>
      </p:sp>
      <p:sp>
        <p:nvSpPr>
          <p:cNvPr id="5" name="Footer Placeholder 4"/>
          <p:cNvSpPr>
            <a:spLocks noGrp="1"/>
          </p:cNvSpPr>
          <p:nvPr>
            <p:ph type="ftr" sz="quarter" idx="11"/>
          </p:nvPr>
        </p:nvSpPr>
        <p:spPr/>
        <p:txBody>
          <a:bodyPr/>
          <a:lstStyle/>
          <a:p>
            <a:r>
              <a:rPr lang="nb-NO"/>
              <a:t>Klima og miljø i Skanska Norge</a:t>
            </a:r>
            <a:endParaRPr lang="nb-NO" dirty="0"/>
          </a:p>
        </p:txBody>
      </p:sp>
      <p:sp>
        <p:nvSpPr>
          <p:cNvPr id="6" name="Slide Number Placeholder 5"/>
          <p:cNvSpPr>
            <a:spLocks noGrp="1"/>
          </p:cNvSpPr>
          <p:nvPr>
            <p:ph type="sldNum" sz="quarter" idx="12"/>
          </p:nvPr>
        </p:nvSpPr>
        <p:spPr/>
        <p:txBody>
          <a:bodyPr/>
          <a:lstStyle/>
          <a:p>
            <a:fld id="{552F452E-B795-4D05-B605-588F6513802C}" type="slidenum">
              <a:rPr lang="nb-NO" smtClean="0"/>
              <a:t>‹#›</a:t>
            </a:fld>
            <a:endParaRPr lang="nb-NO" dirty="0"/>
          </a:p>
        </p:txBody>
      </p:sp>
      <p:sp>
        <p:nvSpPr>
          <p:cNvPr id="8" name="Title 7"/>
          <p:cNvSpPr>
            <a:spLocks noGrp="1"/>
          </p:cNvSpPr>
          <p:nvPr>
            <p:ph type="title"/>
          </p:nvPr>
        </p:nvSpPr>
        <p:spPr/>
        <p:txBody>
          <a:bodyPr/>
          <a:lstStyle/>
          <a:p>
            <a:r>
              <a:rPr lang="en-US"/>
              <a:t>Click to edit Master title style</a:t>
            </a:r>
            <a:endParaRPr lang="nb-NO" dirty="0"/>
          </a:p>
        </p:txBody>
      </p:sp>
    </p:spTree>
    <p:extLst>
      <p:ext uri="{BB962C8B-B14F-4D97-AF65-F5344CB8AC3E}">
        <p14:creationId xmlns:p14="http://schemas.microsoft.com/office/powerpoint/2010/main" val="2947205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side med bil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0" y="648000"/>
            <a:ext cx="12192000" cy="5770800"/>
          </a:xfrm>
        </p:spPr>
        <p:txBody>
          <a:bodyPr/>
          <a:lstStyle>
            <a:lvl1pPr marL="0" indent="0" algn="ctr">
              <a:buFontTx/>
              <a:buNone/>
              <a:defRPr/>
            </a:lvl1pPr>
          </a:lstStyle>
          <a:p>
            <a:r>
              <a:rPr lang="en-US"/>
              <a:t>Click icon to add picture</a:t>
            </a:r>
            <a:endParaRPr lang="nb-NO" dirty="0"/>
          </a:p>
        </p:txBody>
      </p:sp>
      <p:sp>
        <p:nvSpPr>
          <p:cNvPr id="2" name="Title 1"/>
          <p:cNvSpPr>
            <a:spLocks noGrp="1"/>
          </p:cNvSpPr>
          <p:nvPr>
            <p:ph type="ctrTitle"/>
          </p:nvPr>
        </p:nvSpPr>
        <p:spPr>
          <a:xfrm>
            <a:off x="1435200" y="2693988"/>
            <a:ext cx="9354312" cy="539496"/>
          </a:xfrm>
        </p:spPr>
        <p:txBody>
          <a:bodyPr/>
          <a:lstStyle>
            <a:lvl1pPr>
              <a:defRPr>
                <a:solidFill>
                  <a:schemeClr val="tx1"/>
                </a:solidFill>
              </a:defRPr>
            </a:lvl1pPr>
          </a:lstStyle>
          <a:p>
            <a:r>
              <a:rPr lang="en-US"/>
              <a:t>Click to edit Master title style</a:t>
            </a:r>
            <a:endParaRPr lang="nb-NO" dirty="0"/>
          </a:p>
        </p:txBody>
      </p:sp>
      <p:sp>
        <p:nvSpPr>
          <p:cNvPr id="3" name="Subtitle 2"/>
          <p:cNvSpPr>
            <a:spLocks noGrp="1"/>
          </p:cNvSpPr>
          <p:nvPr>
            <p:ph type="subTitle" idx="1" hasCustomPrompt="1"/>
          </p:nvPr>
        </p:nvSpPr>
        <p:spPr>
          <a:xfrm>
            <a:off x="1435200" y="4987925"/>
            <a:ext cx="9354312" cy="1116000"/>
          </a:xfrm>
        </p:spPr>
        <p:txBody>
          <a:bodyPr/>
          <a:lst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Navn på foredragsholder, Tittel, forretningsenhet</a:t>
            </a:r>
          </a:p>
        </p:txBody>
      </p:sp>
      <p:sp>
        <p:nvSpPr>
          <p:cNvPr id="9" name="Date Placeholder 8"/>
          <p:cNvSpPr>
            <a:spLocks noGrp="1"/>
          </p:cNvSpPr>
          <p:nvPr>
            <p:ph type="dt" sz="half" idx="10"/>
          </p:nvPr>
        </p:nvSpPr>
        <p:spPr/>
        <p:txBody>
          <a:bodyPr/>
          <a:lstStyle/>
          <a:p>
            <a:r>
              <a:rPr lang="nb-NO"/>
              <a:t>20XX-XX-XX</a:t>
            </a:r>
            <a:endParaRPr lang="nb-NO" dirty="0"/>
          </a:p>
        </p:txBody>
      </p:sp>
      <p:sp>
        <p:nvSpPr>
          <p:cNvPr id="10" name="Footer Placeholder 9"/>
          <p:cNvSpPr>
            <a:spLocks noGrp="1"/>
          </p:cNvSpPr>
          <p:nvPr>
            <p:ph type="ftr" sz="quarter" idx="11"/>
          </p:nvPr>
        </p:nvSpPr>
        <p:spPr/>
        <p:txBody>
          <a:bodyPr/>
          <a:lstStyle/>
          <a:p>
            <a:r>
              <a:rPr lang="nb-NO"/>
              <a:t>Klima og miljø i Skanska Norge</a:t>
            </a:r>
            <a:endParaRPr lang="nb-NO" dirty="0"/>
          </a:p>
        </p:txBody>
      </p:sp>
      <p:sp>
        <p:nvSpPr>
          <p:cNvPr id="11" name="Slide Number Placeholder 10"/>
          <p:cNvSpPr>
            <a:spLocks noGrp="1"/>
          </p:cNvSpPr>
          <p:nvPr>
            <p:ph type="sldNum" sz="quarter" idx="12"/>
          </p:nvPr>
        </p:nvSpPr>
        <p:spPr/>
        <p:txBody>
          <a:bodyPr/>
          <a:lstStyle/>
          <a:p>
            <a:fld id="{552F452E-B795-4D05-B605-588F6513802C}" type="slidenum">
              <a:rPr lang="nb-NO" smtClean="0"/>
              <a:t>‹#›</a:t>
            </a:fld>
            <a:endParaRPr lang="nb-NO" dirty="0"/>
          </a:p>
        </p:txBody>
      </p:sp>
    </p:spTree>
    <p:extLst>
      <p:ext uri="{BB962C8B-B14F-4D97-AF65-F5344CB8AC3E}">
        <p14:creationId xmlns:p14="http://schemas.microsoft.com/office/powerpoint/2010/main" val="2864617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telside">
    <p:spTree>
      <p:nvGrpSpPr>
        <p:cNvPr id="1" name=""/>
        <p:cNvGrpSpPr/>
        <p:nvPr/>
      </p:nvGrpSpPr>
      <p:grpSpPr>
        <a:xfrm>
          <a:off x="0" y="0"/>
          <a:ext cx="0" cy="0"/>
          <a:chOff x="0" y="0"/>
          <a:chExt cx="0" cy="0"/>
        </a:xfrm>
      </p:grpSpPr>
      <p:sp>
        <p:nvSpPr>
          <p:cNvPr id="7" name="Picture Placeholder 4"/>
          <p:cNvSpPr>
            <a:spLocks noGrp="1"/>
          </p:cNvSpPr>
          <p:nvPr>
            <p:ph type="pic" sz="quarter" idx="13"/>
          </p:nvPr>
        </p:nvSpPr>
        <p:spPr>
          <a:xfrm>
            <a:off x="0" y="648000"/>
            <a:ext cx="12192000" cy="5770800"/>
          </a:xfrm>
        </p:spPr>
        <p:txBody>
          <a:bodyPr/>
          <a:lstStyle>
            <a:lvl1pPr marL="0" indent="0" algn="ctr">
              <a:buFontTx/>
              <a:buNone/>
              <a:defRPr/>
            </a:lvl1pPr>
          </a:lstStyle>
          <a:p>
            <a:r>
              <a:rPr lang="en-US"/>
              <a:t>Click icon to add picture</a:t>
            </a:r>
            <a:endParaRPr lang="nb-NO" dirty="0"/>
          </a:p>
        </p:txBody>
      </p:sp>
      <p:sp>
        <p:nvSpPr>
          <p:cNvPr id="2" name="Title 1"/>
          <p:cNvSpPr>
            <a:spLocks noGrp="1"/>
          </p:cNvSpPr>
          <p:nvPr>
            <p:ph type="title" hasCustomPrompt="1"/>
          </p:nvPr>
        </p:nvSpPr>
        <p:spPr>
          <a:xfrm>
            <a:off x="1435200" y="2693988"/>
            <a:ext cx="10268712" cy="539496"/>
          </a:xfrm>
        </p:spPr>
        <p:txBody>
          <a:bodyPr anchor="t"/>
          <a:lstStyle>
            <a:lvl1pPr algn="l">
              <a:defRPr sz="3200" b="0" cap="none" baseline="0"/>
            </a:lvl1pPr>
          </a:lstStyle>
          <a:p>
            <a:r>
              <a:rPr lang="nb-NO" dirty="0"/>
              <a:t>Skriv kapittelnavn her</a:t>
            </a:r>
          </a:p>
        </p:txBody>
      </p:sp>
      <p:sp>
        <p:nvSpPr>
          <p:cNvPr id="4" name="Date Placeholder 3"/>
          <p:cNvSpPr>
            <a:spLocks noGrp="1"/>
          </p:cNvSpPr>
          <p:nvPr>
            <p:ph type="dt" sz="half" idx="10"/>
          </p:nvPr>
        </p:nvSpPr>
        <p:spPr/>
        <p:txBody>
          <a:bodyPr/>
          <a:lstStyle/>
          <a:p>
            <a:r>
              <a:rPr lang="nb-NO"/>
              <a:t>20XX-XX-XX</a:t>
            </a:r>
            <a:endParaRPr lang="nb-NO" dirty="0"/>
          </a:p>
        </p:txBody>
      </p:sp>
      <p:sp>
        <p:nvSpPr>
          <p:cNvPr id="5" name="Footer Placeholder 4"/>
          <p:cNvSpPr>
            <a:spLocks noGrp="1"/>
          </p:cNvSpPr>
          <p:nvPr>
            <p:ph type="ftr" sz="quarter" idx="11"/>
          </p:nvPr>
        </p:nvSpPr>
        <p:spPr/>
        <p:txBody>
          <a:bodyPr/>
          <a:lstStyle/>
          <a:p>
            <a:r>
              <a:rPr lang="nb-NO"/>
              <a:t>Klima og miljø i Skanska Norge</a:t>
            </a:r>
            <a:endParaRPr lang="nb-NO" dirty="0"/>
          </a:p>
        </p:txBody>
      </p:sp>
      <p:sp>
        <p:nvSpPr>
          <p:cNvPr id="6" name="Slide Number Placeholder 5"/>
          <p:cNvSpPr>
            <a:spLocks noGrp="1"/>
          </p:cNvSpPr>
          <p:nvPr>
            <p:ph type="sldNum" sz="quarter" idx="12"/>
          </p:nvPr>
        </p:nvSpPr>
        <p:spPr/>
        <p:txBody>
          <a:bodyPr/>
          <a:lstStyle/>
          <a:p>
            <a:fld id="{552F452E-B795-4D05-B605-588F6513802C}" type="slidenum">
              <a:rPr lang="nb-NO" smtClean="0"/>
              <a:t>‹#›</a:t>
            </a:fld>
            <a:endParaRPr lang="nb-NO" dirty="0"/>
          </a:p>
        </p:txBody>
      </p:sp>
    </p:spTree>
    <p:extLst>
      <p:ext uri="{BB962C8B-B14F-4D97-AF65-F5344CB8AC3E}">
        <p14:creationId xmlns:p14="http://schemas.microsoft.com/office/powerpoint/2010/main" val="3781793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432985" y="1699201"/>
            <a:ext cx="4528800" cy="445452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4" name="Content Placeholder 3"/>
          <p:cNvSpPr>
            <a:spLocks noGrp="1"/>
          </p:cNvSpPr>
          <p:nvPr>
            <p:ph sz="half" idx="2"/>
          </p:nvPr>
        </p:nvSpPr>
        <p:spPr>
          <a:xfrm>
            <a:off x="6249600" y="1699914"/>
            <a:ext cx="4528800" cy="4454525"/>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5" name="Date Placeholder 4"/>
          <p:cNvSpPr>
            <a:spLocks noGrp="1"/>
          </p:cNvSpPr>
          <p:nvPr>
            <p:ph type="dt" sz="half" idx="10"/>
          </p:nvPr>
        </p:nvSpPr>
        <p:spPr/>
        <p:txBody>
          <a:bodyPr/>
          <a:lstStyle/>
          <a:p>
            <a:r>
              <a:rPr lang="nb-NO"/>
              <a:t>20XX-XX-XX</a:t>
            </a:r>
            <a:endParaRPr lang="nb-NO" dirty="0"/>
          </a:p>
        </p:txBody>
      </p:sp>
      <p:sp>
        <p:nvSpPr>
          <p:cNvPr id="6" name="Footer Placeholder 5"/>
          <p:cNvSpPr>
            <a:spLocks noGrp="1"/>
          </p:cNvSpPr>
          <p:nvPr>
            <p:ph type="ftr" sz="quarter" idx="11"/>
          </p:nvPr>
        </p:nvSpPr>
        <p:spPr/>
        <p:txBody>
          <a:bodyPr/>
          <a:lstStyle/>
          <a:p>
            <a:r>
              <a:rPr lang="nb-NO"/>
              <a:t>Klima og miljø i Skanska Norge</a:t>
            </a:r>
            <a:endParaRPr lang="nb-NO" dirty="0"/>
          </a:p>
        </p:txBody>
      </p:sp>
      <p:sp>
        <p:nvSpPr>
          <p:cNvPr id="7" name="Slide Number Placeholder 6"/>
          <p:cNvSpPr>
            <a:spLocks noGrp="1"/>
          </p:cNvSpPr>
          <p:nvPr>
            <p:ph type="sldNum" sz="quarter" idx="12"/>
          </p:nvPr>
        </p:nvSpPr>
        <p:spPr/>
        <p:txBody>
          <a:bodyPr/>
          <a:lstStyle/>
          <a:p>
            <a:fld id="{552F452E-B795-4D05-B605-588F6513802C}" type="slidenum">
              <a:rPr lang="nb-NO" smtClean="0"/>
              <a:t>‹#›</a:t>
            </a:fld>
            <a:endParaRPr lang="nb-NO" dirty="0"/>
          </a:p>
        </p:txBody>
      </p:sp>
      <p:sp>
        <p:nvSpPr>
          <p:cNvPr id="8" name="Title 7"/>
          <p:cNvSpPr>
            <a:spLocks noGrp="1"/>
          </p:cNvSpPr>
          <p:nvPr>
            <p:ph type="title"/>
          </p:nvPr>
        </p:nvSpPr>
        <p:spPr/>
        <p:txBody>
          <a:bodyPr/>
          <a:lstStyle/>
          <a:p>
            <a:r>
              <a:rPr lang="en-US"/>
              <a:t>Click to edit Master title style</a:t>
            </a:r>
            <a:endParaRPr lang="nb-NO" dirty="0"/>
          </a:p>
        </p:txBody>
      </p:sp>
    </p:spTree>
    <p:extLst>
      <p:ext uri="{BB962C8B-B14F-4D97-AF65-F5344CB8AC3E}">
        <p14:creationId xmlns:p14="http://schemas.microsoft.com/office/powerpoint/2010/main" val="3897268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krift med tekst og bilde til høyre">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1432985" y="1699200"/>
            <a:ext cx="6588000" cy="445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dirty="0"/>
          </a:p>
        </p:txBody>
      </p:sp>
      <p:sp>
        <p:nvSpPr>
          <p:cNvPr id="10" name="Picture Placeholder 4"/>
          <p:cNvSpPr>
            <a:spLocks noGrp="1"/>
          </p:cNvSpPr>
          <p:nvPr>
            <p:ph type="pic" sz="quarter" idx="14"/>
          </p:nvPr>
        </p:nvSpPr>
        <p:spPr>
          <a:xfrm>
            <a:off x="8700000" y="651180"/>
            <a:ext cx="3492000" cy="5767200"/>
          </a:xfrm>
        </p:spPr>
        <p:txBody>
          <a:bodyPr/>
          <a:lstStyle>
            <a:lvl1pPr marL="0" indent="0" algn="ctr">
              <a:buFontTx/>
              <a:buNone/>
              <a:defRPr/>
            </a:lvl1pPr>
          </a:lstStyle>
          <a:p>
            <a:r>
              <a:rPr lang="en-US"/>
              <a:t>Click icon to add picture</a:t>
            </a:r>
            <a:endParaRPr lang="nb-NO" dirty="0"/>
          </a:p>
        </p:txBody>
      </p:sp>
      <p:sp>
        <p:nvSpPr>
          <p:cNvPr id="4" name="Text Placeholder 3"/>
          <p:cNvSpPr>
            <a:spLocks noGrp="1"/>
          </p:cNvSpPr>
          <p:nvPr>
            <p:ph type="body" sz="quarter" idx="15"/>
          </p:nvPr>
        </p:nvSpPr>
        <p:spPr>
          <a:xfrm>
            <a:off x="8700000" y="6184800"/>
            <a:ext cx="3492000" cy="234000"/>
          </a:xfrm>
        </p:spPr>
        <p:txBody>
          <a:bodyPr lIns="46800" tIns="46800" rIns="46800" bIns="46800" anchor="b" anchorCtr="0"/>
          <a:lstStyle>
            <a:lvl1pPr marL="0" indent="0">
              <a:buNone/>
              <a:defRPr sz="1000"/>
            </a:lvl1pPr>
          </a:lstStyle>
          <a:p>
            <a:pPr lvl="0"/>
            <a:r>
              <a:rPr lang="en-US"/>
              <a:t>Click to edit Master text styles</a:t>
            </a:r>
          </a:p>
        </p:txBody>
      </p:sp>
      <p:sp>
        <p:nvSpPr>
          <p:cNvPr id="5" name="Date Placeholder 4"/>
          <p:cNvSpPr>
            <a:spLocks noGrp="1"/>
          </p:cNvSpPr>
          <p:nvPr>
            <p:ph type="dt" sz="half" idx="10"/>
          </p:nvPr>
        </p:nvSpPr>
        <p:spPr/>
        <p:txBody>
          <a:bodyPr/>
          <a:lstStyle/>
          <a:p>
            <a:r>
              <a:rPr lang="nb-NO"/>
              <a:t>20XX-XX-XX</a:t>
            </a:r>
            <a:endParaRPr lang="nb-NO" dirty="0"/>
          </a:p>
        </p:txBody>
      </p:sp>
      <p:sp>
        <p:nvSpPr>
          <p:cNvPr id="6" name="Footer Placeholder 5"/>
          <p:cNvSpPr>
            <a:spLocks noGrp="1"/>
          </p:cNvSpPr>
          <p:nvPr>
            <p:ph type="ftr" sz="quarter" idx="11"/>
          </p:nvPr>
        </p:nvSpPr>
        <p:spPr/>
        <p:txBody>
          <a:bodyPr/>
          <a:lstStyle/>
          <a:p>
            <a:r>
              <a:rPr lang="nb-NO"/>
              <a:t>Klima og miljø i Skanska Norge</a:t>
            </a:r>
            <a:endParaRPr lang="nb-NO" dirty="0"/>
          </a:p>
        </p:txBody>
      </p:sp>
      <p:sp>
        <p:nvSpPr>
          <p:cNvPr id="7" name="Slide Number Placeholder 6"/>
          <p:cNvSpPr>
            <a:spLocks noGrp="1"/>
          </p:cNvSpPr>
          <p:nvPr>
            <p:ph type="sldNum" sz="quarter" idx="12"/>
          </p:nvPr>
        </p:nvSpPr>
        <p:spPr/>
        <p:txBody>
          <a:bodyPr/>
          <a:lstStyle/>
          <a:p>
            <a:fld id="{552F452E-B795-4D05-B605-588F6513802C}" type="slidenum">
              <a:rPr lang="nb-NO" smtClean="0"/>
              <a:t>‹#›</a:t>
            </a:fld>
            <a:endParaRPr lang="nb-NO" dirty="0"/>
          </a:p>
        </p:txBody>
      </p:sp>
      <p:sp>
        <p:nvSpPr>
          <p:cNvPr id="3" name="Title 2"/>
          <p:cNvSpPr>
            <a:spLocks noGrp="1"/>
          </p:cNvSpPr>
          <p:nvPr>
            <p:ph type="title"/>
          </p:nvPr>
        </p:nvSpPr>
        <p:spPr>
          <a:xfrm>
            <a:off x="1435199" y="696913"/>
            <a:ext cx="6588000" cy="539496"/>
          </a:xfrm>
        </p:spPr>
        <p:txBody>
          <a:bodyPr/>
          <a:lstStyle/>
          <a:p>
            <a:r>
              <a:rPr lang="en-US"/>
              <a:t>Click to edit Master title style</a:t>
            </a:r>
            <a:endParaRPr lang="nb-NO" dirty="0"/>
          </a:p>
        </p:txBody>
      </p:sp>
    </p:spTree>
    <p:extLst>
      <p:ext uri="{BB962C8B-B14F-4D97-AF65-F5344CB8AC3E}">
        <p14:creationId xmlns:p14="http://schemas.microsoft.com/office/powerpoint/2010/main" val="2144627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fire bilder">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nb-NO"/>
              <a:t>20XX-XX-XX</a:t>
            </a:r>
            <a:endParaRPr lang="nb-NO" dirty="0"/>
          </a:p>
        </p:txBody>
      </p:sp>
      <p:sp>
        <p:nvSpPr>
          <p:cNvPr id="4" name="Footer Placeholder 3"/>
          <p:cNvSpPr>
            <a:spLocks noGrp="1"/>
          </p:cNvSpPr>
          <p:nvPr>
            <p:ph type="ftr" sz="quarter" idx="11"/>
          </p:nvPr>
        </p:nvSpPr>
        <p:spPr/>
        <p:txBody>
          <a:bodyPr/>
          <a:lstStyle/>
          <a:p>
            <a:r>
              <a:rPr lang="nb-NO"/>
              <a:t>Klima og miljø i Skanska Norge</a:t>
            </a:r>
            <a:endParaRPr lang="nb-NO" dirty="0"/>
          </a:p>
        </p:txBody>
      </p:sp>
      <p:sp>
        <p:nvSpPr>
          <p:cNvPr id="5" name="Slide Number Placeholder 4"/>
          <p:cNvSpPr>
            <a:spLocks noGrp="1"/>
          </p:cNvSpPr>
          <p:nvPr>
            <p:ph type="sldNum" sz="quarter" idx="12"/>
          </p:nvPr>
        </p:nvSpPr>
        <p:spPr/>
        <p:txBody>
          <a:bodyPr/>
          <a:lstStyle/>
          <a:p>
            <a:fld id="{552F452E-B795-4D05-B605-588F6513802C}" type="slidenum">
              <a:rPr lang="nb-NO" smtClean="0"/>
              <a:pPr/>
              <a:t>‹#›</a:t>
            </a:fld>
            <a:endParaRPr lang="nb-NO" dirty="0"/>
          </a:p>
        </p:txBody>
      </p:sp>
      <p:sp>
        <p:nvSpPr>
          <p:cNvPr id="11" name="Picture Placeholder 10"/>
          <p:cNvSpPr>
            <a:spLocks noGrp="1"/>
          </p:cNvSpPr>
          <p:nvPr>
            <p:ph type="pic" sz="quarter" idx="21"/>
          </p:nvPr>
        </p:nvSpPr>
        <p:spPr>
          <a:xfrm>
            <a:off x="1487488" y="2002421"/>
            <a:ext cx="4503600" cy="1800000"/>
          </a:xfrm>
        </p:spPr>
        <p:txBody>
          <a:bodyPr/>
          <a:lstStyle>
            <a:lvl1pPr marL="0" indent="0">
              <a:buFontTx/>
              <a:buNone/>
              <a:defRPr sz="1600"/>
            </a:lvl1pPr>
          </a:lstStyle>
          <a:p>
            <a:r>
              <a:rPr lang="en-US"/>
              <a:t>Click icon to add picture</a:t>
            </a:r>
            <a:endParaRPr lang="nb-NO" dirty="0"/>
          </a:p>
        </p:txBody>
      </p:sp>
      <p:sp>
        <p:nvSpPr>
          <p:cNvPr id="16" name="Picture Placeholder 10"/>
          <p:cNvSpPr>
            <a:spLocks noGrp="1"/>
          </p:cNvSpPr>
          <p:nvPr>
            <p:ph type="pic" sz="quarter" idx="22"/>
          </p:nvPr>
        </p:nvSpPr>
        <p:spPr>
          <a:xfrm>
            <a:off x="6271200" y="2002421"/>
            <a:ext cx="4503600" cy="1800000"/>
          </a:xfrm>
        </p:spPr>
        <p:txBody>
          <a:bodyPr/>
          <a:lstStyle>
            <a:lvl1pPr marL="0" indent="0">
              <a:buFontTx/>
              <a:buNone/>
              <a:defRPr sz="1600"/>
            </a:lvl1pPr>
          </a:lstStyle>
          <a:p>
            <a:r>
              <a:rPr lang="en-US"/>
              <a:t>Click icon to add picture</a:t>
            </a:r>
            <a:endParaRPr lang="nb-NO" dirty="0"/>
          </a:p>
        </p:txBody>
      </p:sp>
      <p:sp>
        <p:nvSpPr>
          <p:cNvPr id="17" name="Picture Placeholder 10"/>
          <p:cNvSpPr>
            <a:spLocks noGrp="1"/>
          </p:cNvSpPr>
          <p:nvPr>
            <p:ph type="pic" sz="quarter" idx="23"/>
          </p:nvPr>
        </p:nvSpPr>
        <p:spPr>
          <a:xfrm>
            <a:off x="1487488" y="4149080"/>
            <a:ext cx="4503600" cy="1800000"/>
          </a:xfrm>
        </p:spPr>
        <p:txBody>
          <a:bodyPr/>
          <a:lstStyle>
            <a:lvl1pPr marL="0" indent="0">
              <a:buFontTx/>
              <a:buNone/>
              <a:defRPr sz="1600"/>
            </a:lvl1pPr>
          </a:lstStyle>
          <a:p>
            <a:r>
              <a:rPr lang="en-US"/>
              <a:t>Click icon to add picture</a:t>
            </a:r>
            <a:endParaRPr lang="nb-NO" dirty="0"/>
          </a:p>
        </p:txBody>
      </p:sp>
      <p:sp>
        <p:nvSpPr>
          <p:cNvPr id="18" name="Picture Placeholder 10"/>
          <p:cNvSpPr>
            <a:spLocks noGrp="1"/>
          </p:cNvSpPr>
          <p:nvPr>
            <p:ph type="pic" sz="quarter" idx="24"/>
          </p:nvPr>
        </p:nvSpPr>
        <p:spPr>
          <a:xfrm>
            <a:off x="6271200" y="4149080"/>
            <a:ext cx="4503600" cy="1800000"/>
          </a:xfrm>
        </p:spPr>
        <p:txBody>
          <a:bodyPr/>
          <a:lstStyle>
            <a:lvl1pPr marL="0" indent="0">
              <a:buFontTx/>
              <a:buNone/>
              <a:defRPr sz="1600"/>
            </a:lvl1pPr>
          </a:lstStyle>
          <a:p>
            <a:r>
              <a:rPr lang="en-US"/>
              <a:t>Click icon to add picture</a:t>
            </a:r>
            <a:endParaRPr lang="nb-NO" dirty="0"/>
          </a:p>
        </p:txBody>
      </p:sp>
      <p:sp>
        <p:nvSpPr>
          <p:cNvPr id="2" name="Title 1"/>
          <p:cNvSpPr>
            <a:spLocks noGrp="1"/>
          </p:cNvSpPr>
          <p:nvPr>
            <p:ph type="title"/>
          </p:nvPr>
        </p:nvSpPr>
        <p:spPr/>
        <p:txBody>
          <a:bodyPr/>
          <a:lstStyle/>
          <a:p>
            <a:r>
              <a:rPr lang="en-US"/>
              <a:t>Click to edit Master title style</a:t>
            </a:r>
            <a:endParaRPr lang="nb-NO" dirty="0"/>
          </a:p>
        </p:txBody>
      </p:sp>
    </p:spTree>
    <p:extLst>
      <p:ext uri="{BB962C8B-B14F-4D97-AF65-F5344CB8AC3E}">
        <p14:creationId xmlns:p14="http://schemas.microsoft.com/office/powerpoint/2010/main" val="2450753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nb-NO"/>
              <a:t>20XX-XX-XX</a:t>
            </a:r>
            <a:endParaRPr lang="nb-NO" dirty="0"/>
          </a:p>
        </p:txBody>
      </p:sp>
      <p:sp>
        <p:nvSpPr>
          <p:cNvPr id="4" name="Footer Placeholder 3"/>
          <p:cNvSpPr>
            <a:spLocks noGrp="1"/>
          </p:cNvSpPr>
          <p:nvPr>
            <p:ph type="ftr" sz="quarter" idx="11"/>
          </p:nvPr>
        </p:nvSpPr>
        <p:spPr/>
        <p:txBody>
          <a:bodyPr/>
          <a:lstStyle/>
          <a:p>
            <a:r>
              <a:rPr lang="nb-NO"/>
              <a:t>Klima og miljø i Skanska Norge</a:t>
            </a:r>
            <a:endParaRPr lang="nb-NO" dirty="0"/>
          </a:p>
        </p:txBody>
      </p:sp>
      <p:sp>
        <p:nvSpPr>
          <p:cNvPr id="5" name="Slide Number Placeholder 4"/>
          <p:cNvSpPr>
            <a:spLocks noGrp="1"/>
          </p:cNvSpPr>
          <p:nvPr>
            <p:ph type="sldNum" sz="quarter" idx="12"/>
          </p:nvPr>
        </p:nvSpPr>
        <p:spPr/>
        <p:txBody>
          <a:bodyPr/>
          <a:lstStyle/>
          <a:p>
            <a:fld id="{552F452E-B795-4D05-B605-588F6513802C}" type="slidenum">
              <a:rPr lang="nb-NO" smtClean="0"/>
              <a:t>‹#›</a:t>
            </a:fld>
            <a:endParaRPr lang="nb-NO" dirty="0"/>
          </a:p>
        </p:txBody>
      </p:sp>
      <p:sp>
        <p:nvSpPr>
          <p:cNvPr id="2" name="Title 1"/>
          <p:cNvSpPr>
            <a:spLocks noGrp="1"/>
          </p:cNvSpPr>
          <p:nvPr>
            <p:ph type="title"/>
          </p:nvPr>
        </p:nvSpPr>
        <p:spPr/>
        <p:txBody>
          <a:bodyPr/>
          <a:lstStyle/>
          <a:p>
            <a:r>
              <a:rPr lang="en-US"/>
              <a:t>Click to edit Master title style</a:t>
            </a:r>
            <a:endParaRPr lang="nb-NO" dirty="0"/>
          </a:p>
        </p:txBody>
      </p:sp>
    </p:spTree>
    <p:extLst>
      <p:ext uri="{BB962C8B-B14F-4D97-AF65-F5344CB8AC3E}">
        <p14:creationId xmlns:p14="http://schemas.microsoft.com/office/powerpoint/2010/main" val="1201634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nb-NO"/>
              <a:t>20XX-XX-XX</a:t>
            </a:r>
            <a:endParaRPr lang="nb-NO" dirty="0"/>
          </a:p>
        </p:txBody>
      </p:sp>
      <p:sp>
        <p:nvSpPr>
          <p:cNvPr id="3" name="Footer Placeholder 2"/>
          <p:cNvSpPr>
            <a:spLocks noGrp="1"/>
          </p:cNvSpPr>
          <p:nvPr>
            <p:ph type="ftr" sz="quarter" idx="11"/>
          </p:nvPr>
        </p:nvSpPr>
        <p:spPr/>
        <p:txBody>
          <a:bodyPr/>
          <a:lstStyle/>
          <a:p>
            <a:r>
              <a:rPr lang="nb-NO"/>
              <a:t>Klima og miljø i Skanska Norge</a:t>
            </a:r>
            <a:endParaRPr lang="nb-NO" dirty="0"/>
          </a:p>
        </p:txBody>
      </p:sp>
      <p:sp>
        <p:nvSpPr>
          <p:cNvPr id="4" name="Slide Number Placeholder 3"/>
          <p:cNvSpPr>
            <a:spLocks noGrp="1"/>
          </p:cNvSpPr>
          <p:nvPr>
            <p:ph type="sldNum" sz="quarter" idx="12"/>
          </p:nvPr>
        </p:nvSpPr>
        <p:spPr/>
        <p:txBody>
          <a:bodyPr/>
          <a:lstStyle/>
          <a:p>
            <a:fld id="{552F452E-B795-4D05-B605-588F6513802C}" type="slidenum">
              <a:rPr lang="nb-NO" smtClean="0"/>
              <a:t>‹#›</a:t>
            </a:fld>
            <a:endParaRPr lang="nb-NO" dirty="0"/>
          </a:p>
        </p:txBody>
      </p:sp>
    </p:spTree>
    <p:extLst>
      <p:ext uri="{BB962C8B-B14F-4D97-AF65-F5344CB8AC3E}">
        <p14:creationId xmlns:p14="http://schemas.microsoft.com/office/powerpoint/2010/main" val="3028253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44"/>
          <p:cNvSpPr>
            <a:spLocks noChangeArrowheads="1"/>
          </p:cNvSpPr>
          <p:nvPr/>
        </p:nvSpPr>
        <p:spPr bwMode="auto">
          <a:xfrm>
            <a:off x="0" y="6419850"/>
            <a:ext cx="12192000" cy="438150"/>
          </a:xfrm>
          <a:prstGeom prst="rect">
            <a:avLst/>
          </a:prstGeom>
          <a:solidFill>
            <a:schemeClr val="bg2"/>
          </a:solidFill>
          <a:ln>
            <a:noFill/>
          </a:ln>
          <a:effectLst/>
        </p:spPr>
        <p:txBody>
          <a:bodyPr wrap="none" anchor="ctr"/>
          <a:lstStyle/>
          <a:p>
            <a:endParaRPr lang="nb-NO" sz="1800" dirty="0"/>
          </a:p>
        </p:txBody>
      </p:sp>
      <p:sp>
        <p:nvSpPr>
          <p:cNvPr id="2" name="Title Placeholder 1"/>
          <p:cNvSpPr>
            <a:spLocks noGrp="1"/>
          </p:cNvSpPr>
          <p:nvPr>
            <p:ph type="title"/>
          </p:nvPr>
        </p:nvSpPr>
        <p:spPr>
          <a:xfrm>
            <a:off x="1432984" y="696913"/>
            <a:ext cx="9354312" cy="539496"/>
          </a:xfrm>
          <a:prstGeom prst="rect">
            <a:avLst/>
          </a:prstGeom>
        </p:spPr>
        <p:txBody>
          <a:bodyPr vert="horz" lIns="46800" tIns="46800" rIns="46800" bIns="46800" rtlCol="0" anchor="t" anchorCtr="0">
            <a:spAutoFit/>
          </a:bodyPr>
          <a:lstStyle/>
          <a:p>
            <a:r>
              <a:rPr lang="nb-NO" dirty="0"/>
              <a:t>Klikk for å redigere tittelstil</a:t>
            </a:r>
          </a:p>
        </p:txBody>
      </p:sp>
      <p:sp>
        <p:nvSpPr>
          <p:cNvPr id="3" name="Text Placeholder 2"/>
          <p:cNvSpPr>
            <a:spLocks noGrp="1"/>
          </p:cNvSpPr>
          <p:nvPr>
            <p:ph type="body" idx="1"/>
          </p:nvPr>
        </p:nvSpPr>
        <p:spPr>
          <a:xfrm>
            <a:off x="1432985" y="1699201"/>
            <a:ext cx="9354312" cy="4454525"/>
          </a:xfrm>
          <a:prstGeom prst="rect">
            <a:avLst/>
          </a:prstGeom>
        </p:spPr>
        <p:txBody>
          <a:bodyPr vert="horz" lIns="46800" tIns="46800" rIns="46800" bIns="46800" rtlCol="0">
            <a:no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Date Placeholder 3"/>
          <p:cNvSpPr>
            <a:spLocks noGrp="1"/>
          </p:cNvSpPr>
          <p:nvPr>
            <p:ph type="dt" sz="half" idx="2"/>
          </p:nvPr>
        </p:nvSpPr>
        <p:spPr>
          <a:xfrm>
            <a:off x="1482675" y="6545325"/>
            <a:ext cx="2160000" cy="187200"/>
          </a:xfrm>
          <a:prstGeom prst="rect">
            <a:avLst/>
          </a:prstGeom>
        </p:spPr>
        <p:txBody>
          <a:bodyPr vert="horz" lIns="0" tIns="0" rIns="0" bIns="0" rtlCol="0" anchor="ctr"/>
          <a:lstStyle>
            <a:lvl1pPr algn="l">
              <a:defRPr sz="1000">
                <a:solidFill>
                  <a:schemeClr val="tx2"/>
                </a:solidFill>
              </a:defRPr>
            </a:lvl1pPr>
          </a:lstStyle>
          <a:p>
            <a:r>
              <a:rPr lang="nb-NO"/>
              <a:t>20XX-XX-XX</a:t>
            </a:r>
            <a:endParaRPr lang="nb-NO" dirty="0"/>
          </a:p>
        </p:txBody>
      </p:sp>
      <p:sp>
        <p:nvSpPr>
          <p:cNvPr id="5" name="Footer Placeholder 4"/>
          <p:cNvSpPr>
            <a:spLocks noGrp="1"/>
          </p:cNvSpPr>
          <p:nvPr>
            <p:ph type="ftr" sz="quarter" idx="3"/>
          </p:nvPr>
        </p:nvSpPr>
        <p:spPr>
          <a:xfrm>
            <a:off x="3791745" y="6545325"/>
            <a:ext cx="7488767" cy="187200"/>
          </a:xfrm>
          <a:prstGeom prst="rect">
            <a:avLst/>
          </a:prstGeom>
        </p:spPr>
        <p:txBody>
          <a:bodyPr vert="horz" lIns="91440" tIns="45720" rIns="91440" bIns="45720" rtlCol="0" anchor="ctr"/>
          <a:lstStyle>
            <a:lvl1pPr algn="l">
              <a:defRPr sz="1000">
                <a:solidFill>
                  <a:schemeClr val="tx2"/>
                </a:solidFill>
              </a:defRPr>
            </a:lvl1pPr>
          </a:lstStyle>
          <a:p>
            <a:r>
              <a:rPr lang="nb-NO"/>
              <a:t>Klima og miljø i Skanska Norge</a:t>
            </a:r>
            <a:endParaRPr lang="nb-NO" dirty="0"/>
          </a:p>
        </p:txBody>
      </p:sp>
      <p:sp>
        <p:nvSpPr>
          <p:cNvPr id="6" name="Slide Number Placeholder 5"/>
          <p:cNvSpPr>
            <a:spLocks noGrp="1"/>
          </p:cNvSpPr>
          <p:nvPr>
            <p:ph type="sldNum" sz="quarter" idx="4"/>
          </p:nvPr>
        </p:nvSpPr>
        <p:spPr>
          <a:xfrm>
            <a:off x="11376587" y="6545325"/>
            <a:ext cx="620184" cy="187200"/>
          </a:xfrm>
          <a:prstGeom prst="rect">
            <a:avLst/>
          </a:prstGeom>
        </p:spPr>
        <p:txBody>
          <a:bodyPr vert="horz" lIns="0" tIns="0" rIns="0" bIns="0" rtlCol="0" anchor="ctr"/>
          <a:lstStyle>
            <a:lvl1pPr algn="l">
              <a:defRPr sz="1000">
                <a:solidFill>
                  <a:schemeClr val="tx2"/>
                </a:solidFill>
              </a:defRPr>
            </a:lvl1pPr>
          </a:lstStyle>
          <a:p>
            <a:fld id="{552F452E-B795-4D05-B605-588F6513802C}" type="slidenum">
              <a:rPr lang="nb-NO" smtClean="0"/>
              <a:pPr/>
              <a:t>‹#›</a:t>
            </a:fld>
            <a:endParaRPr lang="nb-NO" dirty="0"/>
          </a:p>
        </p:txBody>
      </p:sp>
      <p:sp>
        <p:nvSpPr>
          <p:cNvPr id="8" name="Line 49"/>
          <p:cNvSpPr>
            <a:spLocks noChangeShapeType="1"/>
          </p:cNvSpPr>
          <p:nvPr/>
        </p:nvSpPr>
        <p:spPr bwMode="auto">
          <a:xfrm>
            <a:off x="0" y="644525"/>
            <a:ext cx="12192000" cy="0"/>
          </a:xfrm>
          <a:prstGeom prst="line">
            <a:avLst/>
          </a:prstGeom>
          <a:noFill/>
          <a:ln w="12700">
            <a:solidFill>
              <a:srgbClr val="00255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nb-NO" sz="1800" dirty="0"/>
          </a:p>
        </p:txBody>
      </p:sp>
      <p:sp>
        <p:nvSpPr>
          <p:cNvPr id="13" name="Rectangle 44"/>
          <p:cNvSpPr>
            <a:spLocks noChangeArrowheads="1"/>
          </p:cNvSpPr>
          <p:nvPr/>
        </p:nvSpPr>
        <p:spPr bwMode="auto">
          <a:xfrm>
            <a:off x="0" y="0"/>
            <a:ext cx="12192000" cy="637200"/>
          </a:xfrm>
          <a:prstGeom prst="rect">
            <a:avLst/>
          </a:prstGeom>
          <a:solidFill>
            <a:srgbClr val="FFFFFF"/>
          </a:solidFill>
          <a:ln>
            <a:noFill/>
          </a:ln>
          <a:effectLst/>
        </p:spPr>
        <p:txBody>
          <a:bodyPr wrap="none" anchor="ctr"/>
          <a:lstStyle/>
          <a:p>
            <a:endParaRPr lang="nb-NO" sz="1800" dirty="0"/>
          </a:p>
        </p:txBody>
      </p:sp>
      <p:pic>
        <p:nvPicPr>
          <p:cNvPr id="10" name="Logo Ny"/>
          <p:cNvPicPr>
            <a:picLocks/>
          </p:cNvPicPr>
          <p:nvPr/>
        </p:nvPicPr>
        <p:blipFill rotWithShape="1">
          <a:blip r:embed="rId12" cstate="print">
            <a:extLst>
              <a:ext uri="{28A0092B-C50C-407E-A947-70E740481C1C}">
                <a14:useLocalDpi xmlns:a14="http://schemas.microsoft.com/office/drawing/2010/main" val="0"/>
              </a:ext>
            </a:extLst>
          </a:blip>
          <a:srcRect l="10155" t="30367" r="9893" b="32240"/>
          <a:stretch/>
        </p:blipFill>
        <p:spPr>
          <a:xfrm>
            <a:off x="1481724" y="319772"/>
            <a:ext cx="961200" cy="165600"/>
          </a:xfrm>
          <a:prstGeom prst="rect">
            <a:avLst/>
          </a:prstGeom>
        </p:spPr>
      </p:pic>
    </p:spTree>
    <p:extLst>
      <p:ext uri="{BB962C8B-B14F-4D97-AF65-F5344CB8AC3E}">
        <p14:creationId xmlns:p14="http://schemas.microsoft.com/office/powerpoint/2010/main" val="2836512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64" r:id="rId6"/>
    <p:sldLayoutId id="2147483671" r:id="rId7"/>
    <p:sldLayoutId id="2147483654" r:id="rId8"/>
    <p:sldLayoutId id="2147483655" r:id="rId9"/>
    <p:sldLayoutId id="2147483670" r:id="rId10"/>
  </p:sldLayoutIdLst>
  <p:hf sldNum="0" hd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88000" indent="-288000" algn="l" defTabSz="914400" rtl="0" eaLnBrk="1" latinLnBrk="0" hangingPunct="1">
        <a:spcBef>
          <a:spcPts val="1200"/>
        </a:spcBef>
        <a:buFont typeface="Arial" panose="020B0604020202020204" pitchFamily="34" charset="0"/>
        <a:buChar char="−"/>
        <a:defRPr sz="2400" kern="1200">
          <a:solidFill>
            <a:schemeClr val="tx1"/>
          </a:solidFill>
          <a:latin typeface="+mn-lt"/>
          <a:ea typeface="+mn-ea"/>
          <a:cs typeface="+mn-cs"/>
        </a:defRPr>
      </a:lvl1pPr>
      <a:lvl2pPr marL="576000" indent="-288000" algn="l" defTabSz="914400" rtl="0" eaLnBrk="1" latinLnBrk="0" hangingPunct="1">
        <a:spcBef>
          <a:spcPts val="600"/>
        </a:spcBef>
        <a:buFont typeface="Arial" panose="020B0604020202020204" pitchFamily="34" charset="0"/>
        <a:buChar char="–"/>
        <a:defRPr sz="2000" kern="1200">
          <a:solidFill>
            <a:schemeClr val="tx1"/>
          </a:solidFill>
          <a:latin typeface="+mn-lt"/>
          <a:ea typeface="+mn-ea"/>
          <a:cs typeface="+mn-cs"/>
        </a:defRPr>
      </a:lvl2pPr>
      <a:lvl3pPr marL="864000" indent="-288000" algn="l" defTabSz="914400" rtl="0" eaLnBrk="1" latinLnBrk="0" hangingPunct="1">
        <a:spcBef>
          <a:spcPts val="600"/>
        </a:spcBef>
        <a:buFont typeface="Arial" panose="020B0604020202020204" pitchFamily="34" charset="0"/>
        <a:buChar char="−"/>
        <a:defRPr sz="1800" kern="1200">
          <a:solidFill>
            <a:schemeClr val="tx1"/>
          </a:solidFill>
          <a:latin typeface="+mn-lt"/>
          <a:ea typeface="+mn-ea"/>
          <a:cs typeface="+mn-cs"/>
        </a:defRPr>
      </a:lvl3pPr>
      <a:lvl4pPr marL="1152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4pPr>
      <a:lvl5pPr marL="1440000" indent="-288000" algn="l" defTabSz="914400" rtl="0" eaLnBrk="1" latinLnBrk="0" hangingPunct="1">
        <a:spcBef>
          <a:spcPts val="6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393934A-C2E9-4910-8A17-94B5B3DFA72E}"/>
              </a:ext>
            </a:extLst>
          </p:cNvPr>
          <p:cNvSpPr>
            <a:spLocks noGrp="1"/>
          </p:cNvSpPr>
          <p:nvPr>
            <p:ph type="ftr" sz="quarter" idx="11"/>
          </p:nvPr>
        </p:nvSpPr>
        <p:spPr/>
        <p:txBody>
          <a:bodyPr/>
          <a:lstStyle/>
          <a:p>
            <a:r>
              <a:rPr lang="nb-NO" dirty="0">
                <a:latin typeface="Skanska Sans Pro" panose="02000503060000020004" pitchFamily="50" charset="0"/>
              </a:rPr>
              <a:t>Klima og miljø i Skanska Norge</a:t>
            </a:r>
          </a:p>
        </p:txBody>
      </p:sp>
      <p:pic>
        <p:nvPicPr>
          <p:cNvPr id="6" name="Picture 5">
            <a:extLst>
              <a:ext uri="{FF2B5EF4-FFF2-40B4-BE49-F238E27FC236}">
                <a16:creationId xmlns:a16="http://schemas.microsoft.com/office/drawing/2014/main" id="{CB2385CC-71B2-4957-B874-41924544CD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8680"/>
            <a:ext cx="12192000" cy="5870448"/>
          </a:xfrm>
          <a:prstGeom prst="rect">
            <a:avLst/>
          </a:prstGeom>
        </p:spPr>
      </p:pic>
      <p:sp>
        <p:nvSpPr>
          <p:cNvPr id="7" name="Rectangle 6">
            <a:extLst>
              <a:ext uri="{FF2B5EF4-FFF2-40B4-BE49-F238E27FC236}">
                <a16:creationId xmlns:a16="http://schemas.microsoft.com/office/drawing/2014/main" id="{757C6147-FB22-4935-892E-6EA2F5CEA690}"/>
              </a:ext>
            </a:extLst>
          </p:cNvPr>
          <p:cNvSpPr/>
          <p:nvPr/>
        </p:nvSpPr>
        <p:spPr>
          <a:xfrm>
            <a:off x="0" y="548680"/>
            <a:ext cx="2495600" cy="58704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Klima </a:t>
            </a:r>
            <a:r>
              <a:rPr lang="nb-NO" sz="3200" b="1" dirty="0">
                <a:solidFill>
                  <a:schemeClr val="bg1"/>
                </a:solidFill>
                <a:latin typeface="Skanska Sans Pro" panose="02000503060000020004" pitchFamily="50" charset="0"/>
              </a:rPr>
              <a:t>og</a:t>
            </a:r>
            <a:r>
              <a:rPr lang="nb-NO" sz="3200" b="1" dirty="0">
                <a:solidFill>
                  <a:schemeClr val="tx1"/>
                </a:solidFill>
                <a:latin typeface="Skanska Sans Pro" panose="02000503060000020004" pitchFamily="50" charset="0"/>
              </a:rPr>
              <a:t> miljø </a:t>
            </a:r>
            <a:r>
              <a:rPr lang="nb-NO" sz="2800" b="1" dirty="0">
                <a:solidFill>
                  <a:schemeClr val="bg1"/>
                </a:solidFill>
                <a:latin typeface="Skanska Sans Pro" panose="02000503060000020004" pitchFamily="50" charset="0"/>
              </a:rPr>
              <a:t>i Skanska Norge</a:t>
            </a:r>
          </a:p>
          <a:p>
            <a:pPr algn="ctr"/>
            <a:endParaRPr lang="nb-NO" sz="2400" dirty="0">
              <a:solidFill>
                <a:schemeClr val="bg1"/>
              </a:solidFill>
              <a:latin typeface="Skanska Sans Pro" panose="02000503060000020004" pitchFamily="50" charset="0"/>
            </a:endParaRPr>
          </a:p>
        </p:txBody>
      </p:sp>
    </p:spTree>
    <p:extLst>
      <p:ext uri="{BB962C8B-B14F-4D97-AF65-F5344CB8AC3E}">
        <p14:creationId xmlns:p14="http://schemas.microsoft.com/office/powerpoint/2010/main" val="336949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14" name="Picture 13" descr="A picture containing outdoor, grass, track, train&#10;&#10;Description automatically generated">
            <a:extLst>
              <a:ext uri="{FF2B5EF4-FFF2-40B4-BE49-F238E27FC236}">
                <a16:creationId xmlns:a16="http://schemas.microsoft.com/office/drawing/2014/main" id="{73DD3EC5-8C75-4190-A795-6C0488311E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9759"/>
            <a:ext cx="12192000" cy="5832649"/>
          </a:xfrm>
          <a:prstGeom prst="rect">
            <a:avLst/>
          </a:prstGeom>
        </p:spPr>
      </p:pic>
      <p:sp>
        <p:nvSpPr>
          <p:cNvPr id="15" name="Rectangle 14">
            <a:extLst>
              <a:ext uri="{FF2B5EF4-FFF2-40B4-BE49-F238E27FC236}">
                <a16:creationId xmlns:a16="http://schemas.microsoft.com/office/drawing/2014/main" id="{F9309DD0-BFBC-4DD3-9221-9C372DEBE679}"/>
              </a:ext>
            </a:extLst>
          </p:cNvPr>
          <p:cNvSpPr/>
          <p:nvPr/>
        </p:nvSpPr>
        <p:spPr>
          <a:xfrm>
            <a:off x="0" y="644501"/>
            <a:ext cx="2495600" cy="58326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Materialer</a:t>
            </a:r>
            <a:endParaRPr lang="nb-NO" sz="28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16" name="Rectangle 15">
            <a:extLst>
              <a:ext uri="{FF2B5EF4-FFF2-40B4-BE49-F238E27FC236}">
                <a16:creationId xmlns:a16="http://schemas.microsoft.com/office/drawing/2014/main" id="{2E06E5BD-A548-4729-B530-34082E5F3D13}"/>
              </a:ext>
            </a:extLst>
          </p:cNvPr>
          <p:cNvSpPr/>
          <p:nvPr/>
        </p:nvSpPr>
        <p:spPr>
          <a:xfrm>
            <a:off x="2495600" y="4345789"/>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Helhetlig optimalisering av konsept og materialvalg</a:t>
            </a:r>
          </a:p>
        </p:txBody>
      </p:sp>
      <p:sp>
        <p:nvSpPr>
          <p:cNvPr id="17" name="Rectangle 16">
            <a:extLst>
              <a:ext uri="{FF2B5EF4-FFF2-40B4-BE49-F238E27FC236}">
                <a16:creationId xmlns:a16="http://schemas.microsoft.com/office/drawing/2014/main" id="{345BB2A3-ABA0-488A-ACFF-A53218CE3023}"/>
              </a:ext>
            </a:extLst>
          </p:cNvPr>
          <p:cNvSpPr/>
          <p:nvPr/>
        </p:nvSpPr>
        <p:spPr>
          <a:xfrm>
            <a:off x="2495600" y="4918021"/>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Grunnforhold (peler og betong)</a:t>
            </a:r>
          </a:p>
        </p:txBody>
      </p:sp>
      <p:sp>
        <p:nvSpPr>
          <p:cNvPr id="18" name="Rectangle 17">
            <a:extLst>
              <a:ext uri="{FF2B5EF4-FFF2-40B4-BE49-F238E27FC236}">
                <a16:creationId xmlns:a16="http://schemas.microsoft.com/office/drawing/2014/main" id="{6CD5A1C7-DEB9-489B-B03D-639B12638C70}"/>
              </a:ext>
            </a:extLst>
          </p:cNvPr>
          <p:cNvSpPr/>
          <p:nvPr/>
        </p:nvSpPr>
        <p:spPr>
          <a:xfrm>
            <a:off x="2495600" y="5504994"/>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Rehabilitering, ombruk og flerbruk</a:t>
            </a:r>
          </a:p>
        </p:txBody>
      </p:sp>
      <p:sp>
        <p:nvSpPr>
          <p:cNvPr id="19" name="Rectangle 18">
            <a:extLst>
              <a:ext uri="{FF2B5EF4-FFF2-40B4-BE49-F238E27FC236}">
                <a16:creationId xmlns:a16="http://schemas.microsoft.com/office/drawing/2014/main" id="{7C580E19-0463-4E6F-8B4C-112BD185302C}"/>
              </a:ext>
            </a:extLst>
          </p:cNvPr>
          <p:cNvSpPr/>
          <p:nvPr/>
        </p:nvSpPr>
        <p:spPr>
          <a:xfrm>
            <a:off x="10076335" y="5984005"/>
            <a:ext cx="213556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latin typeface="Skanska Sans Pro" panose="02000503060000020004" pitchFamily="50" charset="0"/>
              </a:rPr>
              <a:t>Steinkjer skole</a:t>
            </a:r>
          </a:p>
        </p:txBody>
      </p:sp>
    </p:spTree>
    <p:extLst>
      <p:ext uri="{BB962C8B-B14F-4D97-AF65-F5344CB8AC3E}">
        <p14:creationId xmlns:p14="http://schemas.microsoft.com/office/powerpoint/2010/main" val="12026067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5" name="Bilde 12">
            <a:extLst>
              <a:ext uri="{FF2B5EF4-FFF2-40B4-BE49-F238E27FC236}">
                <a16:creationId xmlns:a16="http://schemas.microsoft.com/office/drawing/2014/main" id="{6D2C343C-CA48-4C79-98F7-5AEF137C427F}"/>
              </a:ext>
            </a:extLst>
          </p:cNvPr>
          <p:cNvPicPr>
            <a:picLocks noChangeAspect="1"/>
          </p:cNvPicPr>
          <p:nvPr/>
        </p:nvPicPr>
        <p:blipFill>
          <a:blip r:embed="rId3"/>
          <a:stretch>
            <a:fillRect/>
          </a:stretch>
        </p:blipFill>
        <p:spPr>
          <a:xfrm>
            <a:off x="0" y="620688"/>
            <a:ext cx="12192000" cy="5832648"/>
          </a:xfrm>
          <a:prstGeom prst="rect">
            <a:avLst/>
          </a:prstGeom>
        </p:spPr>
      </p:pic>
      <p:sp>
        <p:nvSpPr>
          <p:cNvPr id="6" name="Rectangle 5">
            <a:extLst>
              <a:ext uri="{FF2B5EF4-FFF2-40B4-BE49-F238E27FC236}">
                <a16:creationId xmlns:a16="http://schemas.microsoft.com/office/drawing/2014/main" id="{204C34F2-DE62-48B7-A493-E598EADD44ED}"/>
              </a:ext>
            </a:extLst>
          </p:cNvPr>
          <p:cNvSpPr/>
          <p:nvPr/>
        </p:nvSpPr>
        <p:spPr>
          <a:xfrm>
            <a:off x="0" y="620688"/>
            <a:ext cx="2495600" cy="58326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Fossilfri byggeplass</a:t>
            </a:r>
            <a:endParaRPr lang="nb-NO" sz="28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7" name="Rectangle 6">
            <a:extLst>
              <a:ext uri="{FF2B5EF4-FFF2-40B4-BE49-F238E27FC236}">
                <a16:creationId xmlns:a16="http://schemas.microsoft.com/office/drawing/2014/main" id="{D95CE1B8-9303-46B0-99DB-85938FC40FC9}"/>
              </a:ext>
            </a:extLst>
          </p:cNvPr>
          <p:cNvSpPr/>
          <p:nvPr/>
        </p:nvSpPr>
        <p:spPr>
          <a:xfrm>
            <a:off x="2495600" y="4232776"/>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Elektrisk utstyr og bærekraftig drivstoff</a:t>
            </a:r>
          </a:p>
        </p:txBody>
      </p:sp>
      <p:sp>
        <p:nvSpPr>
          <p:cNvPr id="8" name="Rectangle 7">
            <a:extLst>
              <a:ext uri="{FF2B5EF4-FFF2-40B4-BE49-F238E27FC236}">
                <a16:creationId xmlns:a16="http://schemas.microsoft.com/office/drawing/2014/main" id="{92C79F5E-C194-4907-86DB-674EEE1A1B61}"/>
              </a:ext>
            </a:extLst>
          </p:cNvPr>
          <p:cNvSpPr/>
          <p:nvPr/>
        </p:nvSpPr>
        <p:spPr>
          <a:xfrm>
            <a:off x="2495600" y="4828821"/>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Optimalisering av logistikk, massebalanse</a:t>
            </a:r>
          </a:p>
        </p:txBody>
      </p:sp>
      <p:sp>
        <p:nvSpPr>
          <p:cNvPr id="9" name="Rectangle 8">
            <a:extLst>
              <a:ext uri="{FF2B5EF4-FFF2-40B4-BE49-F238E27FC236}">
                <a16:creationId xmlns:a16="http://schemas.microsoft.com/office/drawing/2014/main" id="{34DBAC36-3C84-486B-928A-D49BADB24FA7}"/>
              </a:ext>
            </a:extLst>
          </p:cNvPr>
          <p:cNvSpPr/>
          <p:nvPr/>
        </p:nvSpPr>
        <p:spPr>
          <a:xfrm>
            <a:off x="2495600" y="5424866"/>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Industrialisering</a:t>
            </a:r>
          </a:p>
        </p:txBody>
      </p:sp>
      <p:sp>
        <p:nvSpPr>
          <p:cNvPr id="10" name="Rectangle 9">
            <a:extLst>
              <a:ext uri="{FF2B5EF4-FFF2-40B4-BE49-F238E27FC236}">
                <a16:creationId xmlns:a16="http://schemas.microsoft.com/office/drawing/2014/main" id="{97B1038B-D75A-4143-BF9E-787D878D5664}"/>
              </a:ext>
            </a:extLst>
          </p:cNvPr>
          <p:cNvSpPr/>
          <p:nvPr/>
        </p:nvSpPr>
        <p:spPr>
          <a:xfrm>
            <a:off x="10056440" y="6021288"/>
            <a:ext cx="213556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latin typeface="Skanska Sans Pro" panose="02000503060000020004" pitchFamily="50" charset="0"/>
              </a:rPr>
              <a:t>Lia barnehage</a:t>
            </a:r>
          </a:p>
        </p:txBody>
      </p:sp>
    </p:spTree>
    <p:extLst>
      <p:ext uri="{BB962C8B-B14F-4D97-AF65-F5344CB8AC3E}">
        <p14:creationId xmlns:p14="http://schemas.microsoft.com/office/powerpoint/2010/main" val="3326614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8" name="Picture 7" descr="A person that is standing in the water&#10;&#10;Description automatically generated">
            <a:extLst>
              <a:ext uri="{FF2B5EF4-FFF2-40B4-BE49-F238E27FC236}">
                <a16:creationId xmlns:a16="http://schemas.microsoft.com/office/drawing/2014/main" id="{1002178E-069D-4545-A000-F111D7E018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0688"/>
            <a:ext cx="12192000" cy="5856312"/>
          </a:xfrm>
          <a:prstGeom prst="rect">
            <a:avLst/>
          </a:prstGeom>
        </p:spPr>
      </p:pic>
      <p:sp>
        <p:nvSpPr>
          <p:cNvPr id="9" name="Rectangle 8">
            <a:extLst>
              <a:ext uri="{FF2B5EF4-FFF2-40B4-BE49-F238E27FC236}">
                <a16:creationId xmlns:a16="http://schemas.microsoft.com/office/drawing/2014/main" id="{0AE9362A-7C26-4765-8727-6A88481D0F71}"/>
              </a:ext>
            </a:extLst>
          </p:cNvPr>
          <p:cNvSpPr/>
          <p:nvPr/>
        </p:nvSpPr>
        <p:spPr>
          <a:xfrm>
            <a:off x="0" y="613620"/>
            <a:ext cx="2495600" cy="58704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dirty="0" err="1">
                <a:solidFill>
                  <a:schemeClr val="bg1"/>
                </a:solidFill>
                <a:latin typeface="Skanska Sans Pro" panose="02000503060000020004" pitchFamily="50" charset="0"/>
              </a:rPr>
              <a:t>Sukesskriterier</a:t>
            </a:r>
            <a:endParaRPr lang="nb-NO" sz="24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10" name="Rectangle 9">
            <a:extLst>
              <a:ext uri="{FF2B5EF4-FFF2-40B4-BE49-F238E27FC236}">
                <a16:creationId xmlns:a16="http://schemas.microsoft.com/office/drawing/2014/main" id="{77EE84D4-F9BD-438F-AA21-45C57B7F9C1E}"/>
              </a:ext>
            </a:extLst>
          </p:cNvPr>
          <p:cNvSpPr/>
          <p:nvPr/>
        </p:nvSpPr>
        <p:spPr>
          <a:xfrm>
            <a:off x="2496099" y="2109839"/>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Samarbeid og partnerskap</a:t>
            </a:r>
          </a:p>
        </p:txBody>
      </p:sp>
      <p:sp>
        <p:nvSpPr>
          <p:cNvPr id="11" name="Rectangle 10">
            <a:extLst>
              <a:ext uri="{FF2B5EF4-FFF2-40B4-BE49-F238E27FC236}">
                <a16:creationId xmlns:a16="http://schemas.microsoft.com/office/drawing/2014/main" id="{3559F01D-5A3D-426E-96D5-2E6DA4EAA094}"/>
              </a:ext>
            </a:extLst>
          </p:cNvPr>
          <p:cNvSpPr/>
          <p:nvPr/>
        </p:nvSpPr>
        <p:spPr>
          <a:xfrm>
            <a:off x="2495600" y="3247410"/>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Gjennomføringsmodell – tidlig involvering</a:t>
            </a:r>
          </a:p>
        </p:txBody>
      </p:sp>
      <p:sp>
        <p:nvSpPr>
          <p:cNvPr id="12" name="Rectangle 11">
            <a:extLst>
              <a:ext uri="{FF2B5EF4-FFF2-40B4-BE49-F238E27FC236}">
                <a16:creationId xmlns:a16="http://schemas.microsoft.com/office/drawing/2014/main" id="{838F8D8C-E1E0-4BF1-ABCF-788B0D55B062}"/>
              </a:ext>
            </a:extLst>
          </p:cNvPr>
          <p:cNvSpPr/>
          <p:nvPr/>
        </p:nvSpPr>
        <p:spPr>
          <a:xfrm>
            <a:off x="2495600" y="2682220"/>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Et klart og definert mål</a:t>
            </a:r>
          </a:p>
        </p:txBody>
      </p:sp>
      <p:sp>
        <p:nvSpPr>
          <p:cNvPr id="13" name="Rectangle 12">
            <a:extLst>
              <a:ext uri="{FF2B5EF4-FFF2-40B4-BE49-F238E27FC236}">
                <a16:creationId xmlns:a16="http://schemas.microsoft.com/office/drawing/2014/main" id="{80A0489F-35D7-4B07-8747-8210972B9075}"/>
              </a:ext>
            </a:extLst>
          </p:cNvPr>
          <p:cNvSpPr/>
          <p:nvPr/>
        </p:nvSpPr>
        <p:spPr>
          <a:xfrm>
            <a:off x="2495600" y="3814528"/>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Aktører som tør prøve nye løsninger</a:t>
            </a:r>
          </a:p>
        </p:txBody>
      </p:sp>
      <p:sp>
        <p:nvSpPr>
          <p:cNvPr id="14" name="Rectangle 13">
            <a:extLst>
              <a:ext uri="{FF2B5EF4-FFF2-40B4-BE49-F238E27FC236}">
                <a16:creationId xmlns:a16="http://schemas.microsoft.com/office/drawing/2014/main" id="{63AEBF6A-0258-4228-9480-2BD8CC8268FF}"/>
              </a:ext>
            </a:extLst>
          </p:cNvPr>
          <p:cNvSpPr/>
          <p:nvPr/>
        </p:nvSpPr>
        <p:spPr>
          <a:xfrm>
            <a:off x="2495600" y="4386909"/>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Spisskompetanse</a:t>
            </a:r>
          </a:p>
        </p:txBody>
      </p:sp>
      <p:sp>
        <p:nvSpPr>
          <p:cNvPr id="15" name="Rectangle 14">
            <a:extLst>
              <a:ext uri="{FF2B5EF4-FFF2-40B4-BE49-F238E27FC236}">
                <a16:creationId xmlns:a16="http://schemas.microsoft.com/office/drawing/2014/main" id="{9996FBBA-68D4-4752-81EC-DEEDCA6ABDB1}"/>
              </a:ext>
            </a:extLst>
          </p:cNvPr>
          <p:cNvSpPr/>
          <p:nvPr/>
        </p:nvSpPr>
        <p:spPr>
          <a:xfrm>
            <a:off x="2495600" y="4944851"/>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Helhetstenkning</a:t>
            </a:r>
          </a:p>
        </p:txBody>
      </p:sp>
      <p:sp>
        <p:nvSpPr>
          <p:cNvPr id="16" name="Rectangle 15">
            <a:extLst>
              <a:ext uri="{FF2B5EF4-FFF2-40B4-BE49-F238E27FC236}">
                <a16:creationId xmlns:a16="http://schemas.microsoft.com/office/drawing/2014/main" id="{008BC804-4352-459B-88DA-3C37D5DEA244}"/>
              </a:ext>
            </a:extLst>
          </p:cNvPr>
          <p:cNvSpPr/>
          <p:nvPr/>
        </p:nvSpPr>
        <p:spPr>
          <a:xfrm>
            <a:off x="2495600" y="5517232"/>
            <a:ext cx="5904656" cy="50405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Aktiv og engasjert byggherre - </a:t>
            </a:r>
            <a:r>
              <a:rPr lang="nb-NO" sz="2000" b="1" dirty="0" err="1">
                <a:solidFill>
                  <a:schemeClr val="tx1"/>
                </a:solidFill>
                <a:latin typeface="Skanska Sans Pro" panose="02000503060000020004" pitchFamily="50" charset="0"/>
              </a:rPr>
              <a:t>bestillerkompetanse</a:t>
            </a:r>
            <a:endParaRPr lang="nb-NO" sz="2000" b="1" dirty="0">
              <a:solidFill>
                <a:schemeClr val="tx1"/>
              </a:solidFill>
              <a:latin typeface="Skanska Sans Pro" panose="02000503060000020004" pitchFamily="50" charset="0"/>
            </a:endParaRPr>
          </a:p>
        </p:txBody>
      </p:sp>
    </p:spTree>
    <p:extLst>
      <p:ext uri="{BB962C8B-B14F-4D97-AF65-F5344CB8AC3E}">
        <p14:creationId xmlns:p14="http://schemas.microsoft.com/office/powerpoint/2010/main" val="3002650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4D8536D-3604-4CD1-8A1E-DDAC398E9D2D}"/>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6" name="Picture 5" descr="A picture containing track, scene, train, road&#10;&#10;Description automatically generated">
            <a:extLst>
              <a:ext uri="{FF2B5EF4-FFF2-40B4-BE49-F238E27FC236}">
                <a16:creationId xmlns:a16="http://schemas.microsoft.com/office/drawing/2014/main" id="{A05BE446-210C-4612-A221-C83984F0A3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12192000" cy="5856312"/>
          </a:xfrm>
          <a:prstGeom prst="rect">
            <a:avLst/>
          </a:prstGeom>
        </p:spPr>
      </p:pic>
      <p:sp>
        <p:nvSpPr>
          <p:cNvPr id="7" name="TextBox 6">
            <a:extLst>
              <a:ext uri="{FF2B5EF4-FFF2-40B4-BE49-F238E27FC236}">
                <a16:creationId xmlns:a16="http://schemas.microsoft.com/office/drawing/2014/main" id="{BE18406D-3DFC-42B3-B2B2-75FBE425691D}"/>
              </a:ext>
            </a:extLst>
          </p:cNvPr>
          <p:cNvSpPr txBox="1"/>
          <p:nvPr/>
        </p:nvSpPr>
        <p:spPr>
          <a:xfrm>
            <a:off x="623392" y="1916832"/>
            <a:ext cx="7687341" cy="2123658"/>
          </a:xfrm>
          <a:prstGeom prst="rect">
            <a:avLst/>
          </a:prstGeom>
          <a:noFill/>
        </p:spPr>
        <p:txBody>
          <a:bodyPr wrap="square" lIns="46800" rIns="46800" rtlCol="0">
            <a:spAutoFit/>
          </a:bodyPr>
          <a:lstStyle/>
          <a:p>
            <a:r>
              <a:rPr lang="nb-NO" sz="6600" b="1" dirty="0">
                <a:solidFill>
                  <a:schemeClr val="bg1"/>
                </a:solidFill>
                <a:effectLst>
                  <a:outerShdw blurRad="38100" dist="38100" dir="2700000" algn="tl">
                    <a:srgbClr val="000000">
                      <a:alpha val="43137"/>
                    </a:srgbClr>
                  </a:outerShdw>
                </a:effectLst>
                <a:latin typeface="Skanska Sans Pro" panose="02000503060000020004" pitchFamily="50" charset="0"/>
              </a:rPr>
              <a:t>Vi bygger for et bedre samfunn</a:t>
            </a:r>
          </a:p>
        </p:txBody>
      </p:sp>
    </p:spTree>
    <p:extLst>
      <p:ext uri="{BB962C8B-B14F-4D97-AF65-F5344CB8AC3E}">
        <p14:creationId xmlns:p14="http://schemas.microsoft.com/office/powerpoint/2010/main" val="34300159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ktangel 18"/>
          <p:cNvSpPr/>
          <p:nvPr/>
        </p:nvSpPr>
        <p:spPr>
          <a:xfrm>
            <a:off x="1547812" y="2593976"/>
            <a:ext cx="9660755" cy="381952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nb-NO" dirty="0">
              <a:solidFill>
                <a:srgbClr val="FFFFFF"/>
              </a:solidFill>
              <a:latin typeface="Skanska Sans Pro" panose="02000503060000020004" pitchFamily="50" charset="0"/>
            </a:endParaRPr>
          </a:p>
        </p:txBody>
      </p:sp>
      <p:pic>
        <p:nvPicPr>
          <p:cNvPr id="6147" name="Bild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13" y="4870451"/>
            <a:ext cx="3097213"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Bild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2494" y="5875339"/>
            <a:ext cx="1290637" cy="53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kstSylinder 10"/>
          <p:cNvSpPr txBox="1"/>
          <p:nvPr/>
        </p:nvSpPr>
        <p:spPr bwMode="auto">
          <a:xfrm>
            <a:off x="1343472" y="823766"/>
            <a:ext cx="9433048" cy="1938992"/>
          </a:xfrm>
          <a:prstGeom prst="rect">
            <a:avLst/>
          </a:prstGeom>
          <a:noFill/>
        </p:spPr>
        <p:txBody>
          <a:bodyPr wrap="square">
            <a:spAutoFit/>
          </a:bodyPr>
          <a:lstStyle/>
          <a:p>
            <a:pPr fontAlgn="base">
              <a:spcBef>
                <a:spcPct val="0"/>
              </a:spcBef>
              <a:spcAft>
                <a:spcPct val="0"/>
              </a:spcAft>
              <a:defRPr/>
            </a:pPr>
            <a:r>
              <a:rPr lang="nb-NO" sz="4000" dirty="0">
                <a:solidFill>
                  <a:schemeClr val="accent2"/>
                </a:solidFill>
                <a:latin typeface="Skanska Sans Pro" panose="02000503060000020004" pitchFamily="50" charset="0"/>
              </a:rPr>
              <a:t>Vi skal være den ledende </a:t>
            </a:r>
            <a:r>
              <a:rPr lang="nb-NO" sz="4000" dirty="0">
                <a:solidFill>
                  <a:srgbClr val="002551"/>
                </a:solidFill>
                <a:latin typeface="Skanska Sans Pro" panose="02000503060000020004" pitchFamily="50" charset="0"/>
              </a:rPr>
              <a:t>grønne aktøren i næringen og et </a:t>
            </a:r>
            <a:r>
              <a:rPr lang="nb-NO" sz="4000" dirty="0">
                <a:solidFill>
                  <a:schemeClr val="accent2"/>
                </a:solidFill>
                <a:latin typeface="Skanska Sans Pro" panose="02000503060000020004" pitchFamily="50" charset="0"/>
              </a:rPr>
              <a:t>forbilde innen </a:t>
            </a:r>
            <a:r>
              <a:rPr lang="nb-NO" sz="4000" dirty="0">
                <a:solidFill>
                  <a:srgbClr val="002551"/>
                </a:solidFill>
                <a:latin typeface="Skanska Sans Pro" panose="02000503060000020004" pitchFamily="50" charset="0"/>
              </a:rPr>
              <a:t>etikk, seriøsitet og </a:t>
            </a:r>
            <a:r>
              <a:rPr lang="nb-NO" sz="4000" dirty="0">
                <a:solidFill>
                  <a:srgbClr val="0078C9"/>
                </a:solidFill>
                <a:latin typeface="Skanska Sans Pro" panose="02000503060000020004" pitchFamily="50" charset="0"/>
              </a:rPr>
              <a:t>sikkerhet</a:t>
            </a:r>
          </a:p>
        </p:txBody>
      </p:sp>
      <p:sp>
        <p:nvSpPr>
          <p:cNvPr id="2" name="Rektangel 1">
            <a:extLst>
              <a:ext uri="{FF2B5EF4-FFF2-40B4-BE49-F238E27FC236}">
                <a16:creationId xmlns:a16="http://schemas.microsoft.com/office/drawing/2014/main" id="{193A1FF4-E833-4958-94BD-37F651CDDC32}"/>
              </a:ext>
            </a:extLst>
          </p:cNvPr>
          <p:cNvSpPr/>
          <p:nvPr/>
        </p:nvSpPr>
        <p:spPr>
          <a:xfrm>
            <a:off x="5974813" y="3244334"/>
            <a:ext cx="242374" cy="369332"/>
          </a:xfrm>
          <a:prstGeom prst="rect">
            <a:avLst/>
          </a:prstGeom>
        </p:spPr>
        <p:txBody>
          <a:bodyPr wrap="none">
            <a:spAutoFit/>
          </a:bodyPr>
          <a:lstStyle/>
          <a:p>
            <a:r>
              <a:rPr lang="nb-NO" dirty="0">
                <a:solidFill>
                  <a:srgbClr val="000000"/>
                </a:solidFill>
                <a:latin typeface="Skanska Sans Pro" panose="02000503060000020004" pitchFamily="50" charset="0"/>
              </a:rPr>
              <a:t> </a:t>
            </a:r>
            <a:endParaRPr lang="nb-NO" dirty="0">
              <a:latin typeface="Skanska Sans Pro" panose="02000503060000020004" pitchFamily="50" charset="0"/>
            </a:endParaRPr>
          </a:p>
        </p:txBody>
      </p:sp>
      <p:sp>
        <p:nvSpPr>
          <p:cNvPr id="3" name="Footer Placeholder 2">
            <a:extLst>
              <a:ext uri="{FF2B5EF4-FFF2-40B4-BE49-F238E27FC236}">
                <a16:creationId xmlns:a16="http://schemas.microsoft.com/office/drawing/2014/main" id="{10948A44-CC32-4755-AB32-7C78D13BA85F}"/>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spTree>
    <p:extLst>
      <p:ext uri="{BB962C8B-B14F-4D97-AF65-F5344CB8AC3E}">
        <p14:creationId xmlns:p14="http://schemas.microsoft.com/office/powerpoint/2010/main" val="331621063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8EB4A8A-B8AC-43C2-9AA3-51746D0B9A33}"/>
              </a:ext>
            </a:extLst>
          </p:cNvPr>
          <p:cNvSpPr>
            <a:spLocks noGrp="1"/>
          </p:cNvSpPr>
          <p:nvPr>
            <p:ph type="title"/>
          </p:nvPr>
        </p:nvSpPr>
        <p:spPr>
          <a:xfrm>
            <a:off x="1432984" y="696913"/>
            <a:ext cx="10284883" cy="978729"/>
          </a:xfrm>
        </p:spPr>
        <p:txBody>
          <a:bodyPr/>
          <a:lstStyle/>
          <a:p>
            <a:r>
              <a:rPr lang="nb-NO" dirty="0">
                <a:latin typeface="Skanska Sans Pro" panose="02000503060000020004" pitchFamily="50" charset="0"/>
              </a:rPr>
              <a:t>Vi utvikler grønne løsninger og har alltid med oss miljøperspektivet når vi gjennomfører våre prosjekter</a:t>
            </a:r>
          </a:p>
        </p:txBody>
      </p:sp>
      <p:sp>
        <p:nvSpPr>
          <p:cNvPr id="6" name="Plassholder for innhold 5">
            <a:extLst>
              <a:ext uri="{FF2B5EF4-FFF2-40B4-BE49-F238E27FC236}">
                <a16:creationId xmlns:a16="http://schemas.microsoft.com/office/drawing/2014/main" id="{12BD34A8-7C6D-4044-9A24-DBF385E1298C}"/>
              </a:ext>
            </a:extLst>
          </p:cNvPr>
          <p:cNvSpPr>
            <a:spLocks noGrp="1"/>
          </p:cNvSpPr>
          <p:nvPr>
            <p:ph idx="1"/>
          </p:nvPr>
        </p:nvSpPr>
        <p:spPr>
          <a:xfrm>
            <a:off x="1271464" y="2370321"/>
            <a:ext cx="10272183" cy="3506951"/>
          </a:xfrm>
        </p:spPr>
        <p:txBody>
          <a:bodyPr/>
          <a:lstStyle/>
          <a:p>
            <a:pPr>
              <a:buClr>
                <a:srgbClr val="0070C0"/>
              </a:buClr>
              <a:buSzPct val="200000"/>
              <a:buFont typeface="Arial" panose="020B0604020202020204" pitchFamily="34" charset="0"/>
              <a:buChar char="•"/>
            </a:pPr>
            <a:r>
              <a:rPr lang="nb-NO" sz="2000" dirty="0">
                <a:latin typeface="Skanska Sans Pro" panose="02000503060000020004" pitchFamily="50" charset="0"/>
              </a:rPr>
              <a:t>1/3 av alle BREEAM-Nor sertifiserte prosjekter i Norge er gjennomført av Skanska</a:t>
            </a:r>
          </a:p>
          <a:p>
            <a:pPr>
              <a:buClr>
                <a:srgbClr val="0070C0"/>
              </a:buClr>
              <a:buSzPct val="200000"/>
              <a:buFont typeface="Arial" panose="020B0604020202020204" pitchFamily="34" charset="0"/>
              <a:buChar char="•"/>
            </a:pPr>
            <a:r>
              <a:rPr lang="nb-NO" sz="2000" dirty="0">
                <a:latin typeface="Skanska Sans Pro" panose="02000503060000020004" pitchFamily="50" charset="0"/>
              </a:rPr>
              <a:t>Gjennom deltakelse i Powerhouse-samarbeidet er vi med å realisere noen av verdens grønneste bygg</a:t>
            </a:r>
          </a:p>
          <a:p>
            <a:pPr>
              <a:buClr>
                <a:srgbClr val="0070C0"/>
              </a:buClr>
              <a:buSzPct val="200000"/>
              <a:buFont typeface="Arial" panose="020B0604020202020204" pitchFamily="34" charset="0"/>
              <a:buChar char="•"/>
            </a:pPr>
            <a:r>
              <a:rPr lang="nb-NO" sz="2000" dirty="0">
                <a:latin typeface="Skanska Sans Pro" panose="02000503060000020004" pitchFamily="50" charset="0"/>
              </a:rPr>
              <a:t>Vi har gjennomført det første CEEQUAL prosjektet i Norge. Flere er under produksjon</a:t>
            </a:r>
          </a:p>
          <a:p>
            <a:pPr>
              <a:buClr>
                <a:srgbClr val="0070C0"/>
              </a:buClr>
              <a:buSzPct val="200000"/>
              <a:buFont typeface="Arial" panose="020B0604020202020204" pitchFamily="34" charset="0"/>
              <a:buChar char="•"/>
            </a:pPr>
            <a:r>
              <a:rPr lang="nb-NO" sz="2000" dirty="0">
                <a:latin typeface="Skanska Sans Pro" panose="02000503060000020004" pitchFamily="50" charset="0"/>
              </a:rPr>
              <a:t>Vi leverte Lia Barnehage som </a:t>
            </a:r>
            <a:r>
              <a:rPr lang="nb-NO" sz="2000" dirty="0" err="1">
                <a:latin typeface="Skanska Sans Pro" panose="02000503060000020004" pitchFamily="50" charset="0"/>
              </a:rPr>
              <a:t>Oslo’s</a:t>
            </a:r>
            <a:r>
              <a:rPr lang="nb-NO" sz="2000" dirty="0">
                <a:latin typeface="Skanska Sans Pro" panose="02000503060000020004" pitchFamily="50" charset="0"/>
              </a:rPr>
              <a:t> første fossilfrie barnehage. Flere er under produksjon</a:t>
            </a:r>
          </a:p>
          <a:p>
            <a:pPr>
              <a:buClr>
                <a:srgbClr val="0070C0"/>
              </a:buClr>
              <a:buSzPct val="200000"/>
              <a:buFont typeface="Arial" panose="020B0604020202020204" pitchFamily="34" charset="0"/>
              <a:buChar char="•"/>
            </a:pPr>
            <a:r>
              <a:rPr lang="nb-NO" sz="2000" dirty="0">
                <a:latin typeface="Skanska Sans Pro" panose="02000503060000020004" pitchFamily="50" charset="0"/>
              </a:rPr>
              <a:t>Skanska har realisert en rekke plusshus og bygg med passivhusstandard. Disse prosjektene omfatter skoler, barnehager, næringsbygg, sykehjem og boliger</a:t>
            </a:r>
          </a:p>
        </p:txBody>
      </p:sp>
      <p:sp>
        <p:nvSpPr>
          <p:cNvPr id="3" name="Footer Placeholder 2">
            <a:extLst>
              <a:ext uri="{FF2B5EF4-FFF2-40B4-BE49-F238E27FC236}">
                <a16:creationId xmlns:a16="http://schemas.microsoft.com/office/drawing/2014/main" id="{FE0B40BC-ACE1-4B8E-ADFE-D25A07BE1CE7}"/>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spTree>
    <p:extLst>
      <p:ext uri="{BB962C8B-B14F-4D97-AF65-F5344CB8AC3E}">
        <p14:creationId xmlns:p14="http://schemas.microsoft.com/office/powerpoint/2010/main" val="3223255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tel 1">
            <a:extLst>
              <a:ext uri="{FF2B5EF4-FFF2-40B4-BE49-F238E27FC236}">
                <a16:creationId xmlns:a16="http://schemas.microsoft.com/office/drawing/2014/main" id="{00524877-E213-42BB-A65F-C02263E95F2A}"/>
              </a:ext>
            </a:extLst>
          </p:cNvPr>
          <p:cNvSpPr>
            <a:spLocks noGrp="1"/>
          </p:cNvSpPr>
          <p:nvPr>
            <p:ph type="title"/>
          </p:nvPr>
        </p:nvSpPr>
        <p:spPr>
          <a:xfrm>
            <a:off x="1524001" y="665164"/>
            <a:ext cx="9682163" cy="480131"/>
          </a:xfrm>
        </p:spPr>
        <p:txBody>
          <a:bodyPr/>
          <a:lstStyle/>
          <a:p>
            <a:r>
              <a:rPr lang="nb-NO" altLang="nb-NO" sz="2800" b="1" dirty="0">
                <a:latin typeface="Skanska Sans Pro" panose="02000503060000020004" pitchFamily="50" charset="0"/>
              </a:rPr>
              <a:t>BREEAM-NOR, </a:t>
            </a:r>
            <a:r>
              <a:rPr lang="nb-NO" altLang="nb-NO" sz="2800" b="1" dirty="0" err="1">
                <a:latin typeface="Skanska Sans Pro" panose="02000503060000020004" pitchFamily="50" charset="0"/>
              </a:rPr>
              <a:t>Well</a:t>
            </a:r>
            <a:r>
              <a:rPr lang="nb-NO" altLang="nb-NO" sz="2800" b="1" dirty="0">
                <a:latin typeface="Skanska Sans Pro" panose="02000503060000020004" pitchFamily="50" charset="0"/>
              </a:rPr>
              <a:t> og CEEQUAL | prosjekter i Norge</a:t>
            </a:r>
            <a:endParaRPr lang="nb-NO" altLang="nb-NO" sz="2800" dirty="0">
              <a:latin typeface="Skanska Sans Pro" panose="02000503060000020004" pitchFamily="50" charset="0"/>
            </a:endParaRPr>
          </a:p>
        </p:txBody>
      </p:sp>
      <p:grpSp>
        <p:nvGrpSpPr>
          <p:cNvPr id="5124" name="Gruppe 70">
            <a:extLst>
              <a:ext uri="{FF2B5EF4-FFF2-40B4-BE49-F238E27FC236}">
                <a16:creationId xmlns:a16="http://schemas.microsoft.com/office/drawing/2014/main" id="{9ABB5A0D-457C-4AA2-8CB3-43EB68BF0F79}"/>
              </a:ext>
            </a:extLst>
          </p:cNvPr>
          <p:cNvGrpSpPr>
            <a:grpSpLocks/>
          </p:cNvGrpSpPr>
          <p:nvPr/>
        </p:nvGrpSpPr>
        <p:grpSpPr bwMode="auto">
          <a:xfrm>
            <a:off x="1577976" y="1124744"/>
            <a:ext cx="8951913" cy="5553535"/>
            <a:chOff x="-130769" y="1033425"/>
            <a:chExt cx="9698696" cy="6014618"/>
          </a:xfrm>
        </p:grpSpPr>
        <p:grpSp>
          <p:nvGrpSpPr>
            <p:cNvPr id="5136" name="Gruppe 11">
              <a:extLst>
                <a:ext uri="{FF2B5EF4-FFF2-40B4-BE49-F238E27FC236}">
                  <a16:creationId xmlns:a16="http://schemas.microsoft.com/office/drawing/2014/main" id="{C334DE7A-29BE-442F-8606-84D6CB5C62F0}"/>
                </a:ext>
              </a:extLst>
            </p:cNvPr>
            <p:cNvGrpSpPr>
              <a:grpSpLocks/>
            </p:cNvGrpSpPr>
            <p:nvPr/>
          </p:nvGrpSpPr>
          <p:grpSpPr bwMode="auto">
            <a:xfrm>
              <a:off x="2840389" y="1221341"/>
              <a:ext cx="3403136" cy="4170340"/>
              <a:chOff x="4762699" y="1304789"/>
              <a:chExt cx="3403136" cy="4170340"/>
            </a:xfrm>
          </p:grpSpPr>
          <p:pic>
            <p:nvPicPr>
              <p:cNvPr id="5166" name="Picture 2">
                <a:extLst>
                  <a:ext uri="{FF2B5EF4-FFF2-40B4-BE49-F238E27FC236}">
                    <a16:creationId xmlns:a16="http://schemas.microsoft.com/office/drawing/2014/main" id="{0F3971A3-A257-431F-B6AF-EF2C0C8DF4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094" t="8223" r="5997" b="7898"/>
              <a:stretch>
                <a:fillRect/>
              </a:stretch>
            </p:blipFill>
            <p:spPr bwMode="auto">
              <a:xfrm>
                <a:off x="4762699" y="1304789"/>
                <a:ext cx="3338999" cy="4170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ktangel 9">
                <a:extLst>
                  <a:ext uri="{FF2B5EF4-FFF2-40B4-BE49-F238E27FC236}">
                    <a16:creationId xmlns:a16="http://schemas.microsoft.com/office/drawing/2014/main" id="{42326D91-9469-4EBF-832D-426F8DBB6368}"/>
                  </a:ext>
                </a:extLst>
              </p:cNvPr>
              <p:cNvSpPr/>
              <p:nvPr/>
            </p:nvSpPr>
            <p:spPr>
              <a:xfrm>
                <a:off x="4866779" y="1370470"/>
                <a:ext cx="1298549" cy="4040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sp>
            <p:nvSpPr>
              <p:cNvPr id="11" name="Rektangel 10">
                <a:extLst>
                  <a:ext uri="{FF2B5EF4-FFF2-40B4-BE49-F238E27FC236}">
                    <a16:creationId xmlns:a16="http://schemas.microsoft.com/office/drawing/2014/main" id="{554A3302-FE47-403A-A6F3-EE9A95817A83}"/>
                  </a:ext>
                </a:extLst>
              </p:cNvPr>
              <p:cNvSpPr/>
              <p:nvPr/>
            </p:nvSpPr>
            <p:spPr>
              <a:xfrm>
                <a:off x="6567792" y="4088688"/>
                <a:ext cx="1597816" cy="9524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grpSp>
        <p:grpSp>
          <p:nvGrpSpPr>
            <p:cNvPr id="5137" name="Gruppe 17435">
              <a:extLst>
                <a:ext uri="{FF2B5EF4-FFF2-40B4-BE49-F238E27FC236}">
                  <a16:creationId xmlns:a16="http://schemas.microsoft.com/office/drawing/2014/main" id="{994B897A-8E8B-4C3A-B8D0-1B6CA478DCE4}"/>
                </a:ext>
              </a:extLst>
            </p:cNvPr>
            <p:cNvGrpSpPr>
              <a:grpSpLocks/>
            </p:cNvGrpSpPr>
            <p:nvPr/>
          </p:nvGrpSpPr>
          <p:grpSpPr bwMode="auto">
            <a:xfrm>
              <a:off x="6974270" y="1033425"/>
              <a:ext cx="2593657" cy="6014618"/>
              <a:chOff x="6974270" y="1415025"/>
              <a:chExt cx="2593657" cy="6014618"/>
            </a:xfrm>
          </p:grpSpPr>
          <p:sp>
            <p:nvSpPr>
              <p:cNvPr id="5" name="TekstSylinder 4">
                <a:extLst>
                  <a:ext uri="{FF2B5EF4-FFF2-40B4-BE49-F238E27FC236}">
                    <a16:creationId xmlns:a16="http://schemas.microsoft.com/office/drawing/2014/main" id="{9D1049D5-67A0-4C91-966C-0403A59343B4}"/>
                  </a:ext>
                </a:extLst>
              </p:cNvPr>
              <p:cNvSpPr txBox="1"/>
              <p:nvPr/>
            </p:nvSpPr>
            <p:spPr>
              <a:xfrm>
                <a:off x="6974270" y="1595052"/>
                <a:ext cx="2507490" cy="5834591"/>
              </a:xfrm>
              <a:prstGeom prst="rect">
                <a:avLst/>
              </a:prstGeom>
              <a:noFill/>
            </p:spPr>
            <p:txBody>
              <a:bodyPr wrap="none">
                <a:spAutoFit/>
              </a:bodyPr>
              <a:lstStyle/>
              <a:p>
                <a:pPr eaLnBrk="1" hangingPunct="1">
                  <a:defRPr/>
                </a:pPr>
                <a:r>
                  <a:rPr lang="nb-NO" sz="831" b="1" dirty="0">
                    <a:solidFill>
                      <a:srgbClr val="FFFFFF">
                        <a:lumMod val="50000"/>
                      </a:srgbClr>
                    </a:solidFill>
                    <a:latin typeface="Skanska Sans Pro" panose="02000503060000020004" pitchFamily="50" charset="0"/>
                  </a:rPr>
                  <a:t>BREEAM NOR Outstanding</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Powerhouse Kjørbo [Entra]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Fornebu Senter [KLP]</a:t>
                </a:r>
              </a:p>
              <a:p>
                <a:pPr eaLnBrk="1" hangingPunct="1">
                  <a:defRPr/>
                </a:pPr>
                <a:r>
                  <a:rPr lang="nb-NO" sz="831" b="1" dirty="0">
                    <a:solidFill>
                      <a:srgbClr val="FFFFFF">
                        <a:lumMod val="50000"/>
                      </a:srgbClr>
                    </a:solidFill>
                    <a:latin typeface="Skanska Sans Pro" panose="02000503060000020004" pitchFamily="50" charset="0"/>
                  </a:rPr>
                  <a:t>BREEAM NOR  Excellent</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Munkedamsveien Kontor og Barnehage [ROM]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Schweigaardsgate 21 [ROM]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Schweigaardsgate 23 [ROM]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Sundtkvartalet [Skanska/CDN/ENTRA]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Orkla City [Orkla]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Gullhaug Torg Kontor [Avantor]</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Powerhouse Kjørbo blokk 1 [Entra]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Powerhouse Kjørbo blokk 2 [Entra]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Powerhouse Kjørbo blokk 3[Entra]</a:t>
                </a: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Workplace</a:t>
                </a:r>
                <a:r>
                  <a:rPr lang="nb-NO" sz="738" dirty="0">
                    <a:solidFill>
                      <a:srgbClr val="000000"/>
                    </a:solidFill>
                    <a:latin typeface="Skanska Sans Pro" panose="02000503060000020004" pitchFamily="50" charset="0"/>
                  </a:rPr>
                  <a:t> </a:t>
                </a:r>
                <a:r>
                  <a:rPr lang="nb-NO" sz="738" dirty="0" err="1">
                    <a:solidFill>
                      <a:srgbClr val="000000"/>
                    </a:solidFill>
                    <a:latin typeface="Skanska Sans Pro" panose="02000503060000020004" pitchFamily="50" charset="0"/>
                  </a:rPr>
                  <a:t>Oo</a:t>
                </a:r>
                <a:r>
                  <a:rPr lang="nb-NO" sz="738" dirty="0">
                    <a:solidFill>
                      <a:srgbClr val="000000"/>
                    </a:solidFill>
                    <a:latin typeface="Skanska Sans Pro" panose="02000503060000020004" pitchFamily="50" charset="0"/>
                  </a:rPr>
                  <a:t> [CDN]</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Lindeberg sykehjem [Omsorgsbygg]</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Det Norske Veritas bygget [DNV]</a:t>
                </a:r>
              </a:p>
              <a:p>
                <a:pPr marL="158265" indent="-158265">
                  <a:buFont typeface="Wingdings" panose="05000000000000000000" pitchFamily="2" charset="2"/>
                  <a:buChar char="ü"/>
                  <a:defRPr/>
                </a:pPr>
                <a:r>
                  <a:rPr lang="nb-NO" sz="738" b="1" dirty="0">
                    <a:solidFill>
                      <a:srgbClr val="000000"/>
                    </a:solidFill>
                    <a:latin typeface="Skanska Sans Pro" panose="02000503060000020004" pitchFamily="50" charset="0"/>
                  </a:rPr>
                  <a:t>Parallell [CDN], BREEAM-NOR og </a:t>
                </a:r>
                <a:r>
                  <a:rPr lang="nb-NO" sz="738" b="1" dirty="0" err="1">
                    <a:solidFill>
                      <a:srgbClr val="000000"/>
                    </a:solidFill>
                    <a:latin typeface="Skanska Sans Pro" panose="02000503060000020004" pitchFamily="50" charset="0"/>
                  </a:rPr>
                  <a:t>Well</a:t>
                </a:r>
                <a:endParaRPr lang="nb-NO" sz="738" b="1" dirty="0">
                  <a:solidFill>
                    <a:srgbClr val="000000"/>
                  </a:solidFill>
                  <a:latin typeface="Skanska Sans Pro" panose="02000503060000020004" pitchFamily="50" charset="0"/>
                </a:endParaRPr>
              </a:p>
              <a:p>
                <a:pPr eaLnBrk="1" hangingPunct="1">
                  <a:defRPr/>
                </a:pPr>
                <a:r>
                  <a:rPr lang="nb-NO" sz="831" b="1" dirty="0">
                    <a:solidFill>
                      <a:srgbClr val="FFFFFF">
                        <a:lumMod val="50000"/>
                      </a:srgbClr>
                    </a:solidFill>
                    <a:latin typeface="Skanska Sans Pro" panose="02000503060000020004" pitchFamily="50" charset="0"/>
                  </a:rPr>
                  <a:t>BREEAM NOR Very Good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Hagaløkkveien Aibel [Ferd]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Royal Christiania </a:t>
                </a:r>
                <a:r>
                  <a:rPr lang="nb-NO" sz="738" dirty="0" err="1">
                    <a:solidFill>
                      <a:srgbClr val="000000"/>
                    </a:solidFill>
                    <a:latin typeface="Skanska Sans Pro" panose="02000503060000020004" pitchFamily="50" charset="0"/>
                  </a:rPr>
                  <a:t>hotel</a:t>
                </a:r>
                <a:r>
                  <a:rPr lang="nb-NO" sz="738" dirty="0">
                    <a:solidFill>
                      <a:srgbClr val="000000"/>
                    </a:solidFill>
                    <a:latin typeface="Skanska Sans Pro" panose="02000503060000020004" pitchFamily="50" charset="0"/>
                  </a:rPr>
                  <a:t> [Nordic Choice]</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Oslo Cancer Cluster Innovationpark [OCCI]</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Drammensveien 134 [NPRO]</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Profilbygget [IT Fornebu]</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Mellombølgen Barnehage [Oslo kommune]</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Ruseløkkveien 3-5 og 14 [Storebrand]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Sørkedalsveien 8 [Stor-Oslo Eiendom]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Cort Adelers gate 33 [</a:t>
                </a:r>
                <a:r>
                  <a:rPr lang="nb-NO" sz="738" dirty="0" err="1">
                    <a:solidFill>
                      <a:srgbClr val="000000"/>
                    </a:solidFill>
                    <a:latin typeface="Skanska Sans Pro" panose="02000503060000020004" pitchFamily="50" charset="0"/>
                  </a:rPr>
                  <a:t>Winta</a:t>
                </a:r>
                <a:r>
                  <a:rPr lang="nb-NO" sz="738" dirty="0">
                    <a:solidFill>
                      <a:srgbClr val="000000"/>
                    </a:solidFill>
                    <a:latin typeface="Skanska Sans Pro" panose="02000503060000020004" pitchFamily="50" charset="0"/>
                  </a:rPr>
                  <a:t> Eiendom]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Veitvet Skole [Skanska]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Asker tek [Ferd]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B1 Tomtebrygga [HAV Eiendom]</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Gullhaug Torg Bolig [Avantor]</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Lakkegata 3 [CDN]</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Lia Barnehage [Omsorgsbygg]</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Ensjøtorg B2 (bolig) [Skanska]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Ensjøtorg K2 (bolig) [Skanska]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Sinsenveien 51-53 (bolig) [Skanska]</a:t>
                </a: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Oksenøya</a:t>
                </a:r>
                <a:r>
                  <a:rPr lang="nb-NO" sz="738" dirty="0">
                    <a:solidFill>
                      <a:srgbClr val="000000"/>
                    </a:solidFill>
                    <a:latin typeface="Skanska Sans Pro" panose="02000503060000020004" pitchFamily="50" charset="0"/>
                  </a:rPr>
                  <a:t> B3(bolig) [OBOS]</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Fornebu felt 9.6 (bolig) [OBOS]</a:t>
                </a:r>
              </a:p>
              <a:p>
                <a:pPr marL="158265" indent="-158265">
                  <a:buFont typeface="Wingdings" panose="05000000000000000000" pitchFamily="2" charset="2"/>
                  <a:buChar char="ü"/>
                  <a:defRPr/>
                </a:pPr>
                <a:endParaRPr lang="nb-NO" sz="738" dirty="0">
                  <a:solidFill>
                    <a:srgbClr val="000000"/>
                  </a:solidFill>
                  <a:latin typeface="Skanska Sans Pro" panose="02000503060000020004" pitchFamily="50" charset="0"/>
                </a:endParaRPr>
              </a:p>
              <a:p>
                <a:pPr eaLnBrk="1" hangingPunct="1">
                  <a:defRPr/>
                </a:pPr>
                <a:r>
                  <a:rPr lang="nb-NO" sz="738" b="1" dirty="0">
                    <a:solidFill>
                      <a:srgbClr val="FFFFFF">
                        <a:lumMod val="50000"/>
                      </a:srgbClr>
                    </a:solidFill>
                    <a:latin typeface="Skanska Sans Pro" panose="02000503060000020004" pitchFamily="50" charset="0"/>
                  </a:rPr>
                  <a:t>BREEAM NOR Good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Buskerud Park [Sektor]</a:t>
                </a: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HaakonVII</a:t>
                </a:r>
                <a:r>
                  <a:rPr lang="nb-NO" sz="738" dirty="0">
                    <a:solidFill>
                      <a:srgbClr val="000000"/>
                    </a:solidFill>
                    <a:latin typeface="Skanska Sans Pro" panose="02000503060000020004" pitchFamily="50" charset="0"/>
                  </a:rPr>
                  <a:t> gate 10 [Storebrand]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Aveny Vest (bolig) [Skanska]</a:t>
                </a: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Røakrysset</a:t>
                </a:r>
                <a:r>
                  <a:rPr lang="nb-NO" sz="738" dirty="0">
                    <a:solidFill>
                      <a:srgbClr val="000000"/>
                    </a:solidFill>
                    <a:latin typeface="Skanska Sans Pro" panose="02000503060000020004" pitchFamily="50" charset="0"/>
                  </a:rPr>
                  <a:t> (bolig) [Skanska]</a:t>
                </a:r>
              </a:p>
              <a:p>
                <a:pPr marL="158265" indent="-158265">
                  <a:buFont typeface="Wingdings" panose="05000000000000000000" pitchFamily="2" charset="2"/>
                  <a:buChar char="ü"/>
                  <a:defRPr/>
                </a:pPr>
                <a:endParaRPr lang="nb-NO" sz="738" dirty="0">
                  <a:solidFill>
                    <a:srgbClr val="000000"/>
                  </a:solidFill>
                  <a:latin typeface="Skanska Sans Pro" panose="02000503060000020004" pitchFamily="50" charset="0"/>
                </a:endParaRPr>
              </a:p>
              <a:p>
                <a:pPr marL="158265" indent="-158265">
                  <a:buFont typeface="Wingdings" panose="05000000000000000000" pitchFamily="2" charset="2"/>
                  <a:buChar char="ü"/>
                  <a:defRPr/>
                </a:pPr>
                <a:endParaRPr lang="nb-NO" sz="923" dirty="0">
                  <a:solidFill>
                    <a:srgbClr val="000000"/>
                  </a:solidFill>
                  <a:latin typeface="Skanska Sans Pro" panose="02000503060000020004" pitchFamily="50" charset="0"/>
                </a:endParaRPr>
              </a:p>
            </p:txBody>
          </p:sp>
          <p:sp>
            <p:nvSpPr>
              <p:cNvPr id="5165" name="TekstSylinder 12">
                <a:extLst>
                  <a:ext uri="{FF2B5EF4-FFF2-40B4-BE49-F238E27FC236}">
                    <a16:creationId xmlns:a16="http://schemas.microsoft.com/office/drawing/2014/main" id="{1A529355-015D-4C0B-AEB9-BBF36B13EEA7}"/>
                  </a:ext>
                </a:extLst>
              </p:cNvPr>
              <p:cNvSpPr txBox="1">
                <a:spLocks noChangeArrowheads="1"/>
              </p:cNvSpPr>
              <p:nvPr/>
            </p:nvSpPr>
            <p:spPr bwMode="auto">
              <a:xfrm>
                <a:off x="7058546" y="1415025"/>
                <a:ext cx="2509381" cy="269930"/>
              </a:xfrm>
              <a:prstGeom prst="rect">
                <a:avLst/>
              </a:prstGeom>
              <a:solidFill>
                <a:srgbClr val="FFC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Oslo</a:t>
                </a:r>
              </a:p>
            </p:txBody>
          </p:sp>
        </p:grpSp>
        <p:grpSp>
          <p:nvGrpSpPr>
            <p:cNvPr id="5138" name="Gruppe 17424">
              <a:extLst>
                <a:ext uri="{FF2B5EF4-FFF2-40B4-BE49-F238E27FC236}">
                  <a16:creationId xmlns:a16="http://schemas.microsoft.com/office/drawing/2014/main" id="{00194956-632B-4731-B744-E34E5EC9E1BA}"/>
                </a:ext>
              </a:extLst>
            </p:cNvPr>
            <p:cNvGrpSpPr>
              <a:grpSpLocks/>
            </p:cNvGrpSpPr>
            <p:nvPr/>
          </p:nvGrpSpPr>
          <p:grpSpPr bwMode="auto">
            <a:xfrm>
              <a:off x="999608" y="5720795"/>
              <a:ext cx="2519558" cy="896738"/>
              <a:chOff x="-5879089" y="5612315"/>
              <a:chExt cx="2519558" cy="1124352"/>
            </a:xfrm>
          </p:grpSpPr>
          <p:sp>
            <p:nvSpPr>
              <p:cNvPr id="46" name="Rektangel 45">
                <a:extLst>
                  <a:ext uri="{FF2B5EF4-FFF2-40B4-BE49-F238E27FC236}">
                    <a16:creationId xmlns:a16="http://schemas.microsoft.com/office/drawing/2014/main" id="{9D278042-4AA2-4806-831F-A2435E34B642}"/>
                  </a:ext>
                </a:extLst>
              </p:cNvPr>
              <p:cNvSpPr/>
              <p:nvPr/>
            </p:nvSpPr>
            <p:spPr>
              <a:xfrm>
                <a:off x="-5879470" y="5936057"/>
                <a:ext cx="2478422" cy="799765"/>
              </a:xfrm>
              <a:prstGeom prst="rect">
                <a:avLst/>
              </a:prstGeom>
            </p:spPr>
            <p:txBody>
              <a:bodyPr>
                <a:spAutoFit/>
              </a:bodyPr>
              <a:lstStyle/>
              <a:p>
                <a:pPr eaLnBrk="1" hangingPunct="1">
                  <a:defRPr/>
                </a:pPr>
                <a:r>
                  <a:rPr lang="nb-NO" sz="831" b="1" dirty="0">
                    <a:solidFill>
                      <a:srgbClr val="FFFFFF">
                        <a:lumMod val="50000"/>
                      </a:srgbClr>
                    </a:solidFill>
                    <a:latin typeface="Skanska Sans Pro" panose="02000503060000020004" pitchFamily="50" charset="0"/>
                  </a:rPr>
                  <a:t>BREEAM NOR Very Good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Eureka 1 [Skeie]</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Eureka 2 [Skeie]</a:t>
                </a:r>
              </a:p>
              <a:p>
                <a:pPr marL="158265" indent="-158265">
                  <a:buFont typeface="Wingdings" panose="05000000000000000000" pitchFamily="2" charset="2"/>
                  <a:buChar char="ü"/>
                  <a:defRPr/>
                </a:pPr>
                <a:endParaRPr lang="nb-NO" sz="923" dirty="0">
                  <a:solidFill>
                    <a:srgbClr val="000000"/>
                  </a:solidFill>
                  <a:latin typeface="Skanska Sans Pro" panose="02000503060000020004" pitchFamily="50" charset="0"/>
                </a:endParaRPr>
              </a:p>
            </p:txBody>
          </p:sp>
          <p:sp>
            <p:nvSpPr>
              <p:cNvPr id="5163" name="Rektangel 17421">
                <a:extLst>
                  <a:ext uri="{FF2B5EF4-FFF2-40B4-BE49-F238E27FC236}">
                    <a16:creationId xmlns:a16="http://schemas.microsoft.com/office/drawing/2014/main" id="{21C5EDE7-972C-43E2-A35C-B33813D7F512}"/>
                  </a:ext>
                </a:extLst>
              </p:cNvPr>
              <p:cNvSpPr>
                <a:spLocks noChangeArrowheads="1"/>
              </p:cNvSpPr>
              <p:nvPr/>
            </p:nvSpPr>
            <p:spPr bwMode="auto">
              <a:xfrm>
                <a:off x="-5869151" y="5612702"/>
                <a:ext cx="2509380" cy="336290"/>
              </a:xfrm>
              <a:prstGeom prst="rect">
                <a:avLst/>
              </a:prstGeom>
              <a:solidFill>
                <a:srgbClr val="00206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Arendal</a:t>
                </a:r>
              </a:p>
            </p:txBody>
          </p:sp>
        </p:grpSp>
        <p:grpSp>
          <p:nvGrpSpPr>
            <p:cNvPr id="5139" name="Gruppe 17423">
              <a:extLst>
                <a:ext uri="{FF2B5EF4-FFF2-40B4-BE49-F238E27FC236}">
                  <a16:creationId xmlns:a16="http://schemas.microsoft.com/office/drawing/2014/main" id="{E31014B1-9C1A-47A5-8235-1E92B86AC89B}"/>
                </a:ext>
              </a:extLst>
            </p:cNvPr>
            <p:cNvGrpSpPr>
              <a:grpSpLocks/>
            </p:cNvGrpSpPr>
            <p:nvPr/>
          </p:nvGrpSpPr>
          <p:grpSpPr bwMode="auto">
            <a:xfrm>
              <a:off x="-130769" y="3451009"/>
              <a:ext cx="2849756" cy="1376371"/>
              <a:chOff x="-700150" y="2398216"/>
              <a:chExt cx="5327539" cy="1376371"/>
            </a:xfrm>
          </p:grpSpPr>
          <p:sp>
            <p:nvSpPr>
              <p:cNvPr id="48" name="Rektangel 47">
                <a:extLst>
                  <a:ext uri="{FF2B5EF4-FFF2-40B4-BE49-F238E27FC236}">
                    <a16:creationId xmlns:a16="http://schemas.microsoft.com/office/drawing/2014/main" id="{DCC23A2B-3751-4789-BED4-A7CEA7F01606}"/>
                  </a:ext>
                </a:extLst>
              </p:cNvPr>
              <p:cNvSpPr/>
              <p:nvPr/>
            </p:nvSpPr>
            <p:spPr>
              <a:xfrm>
                <a:off x="-700150" y="2644691"/>
                <a:ext cx="5327859" cy="1129582"/>
              </a:xfrm>
              <a:prstGeom prst="rect">
                <a:avLst/>
              </a:prstGeom>
            </p:spPr>
            <p:txBody>
              <a:bodyPr>
                <a:spAutoFit/>
              </a:bodyPr>
              <a:lstStyle/>
              <a:p>
                <a:pPr eaLnBrk="1" hangingPunct="1">
                  <a:defRPr/>
                </a:pPr>
                <a:r>
                  <a:rPr lang="nb-NO" sz="831" b="1" dirty="0">
                    <a:solidFill>
                      <a:srgbClr val="FFFFFF">
                        <a:lumMod val="50000"/>
                      </a:srgbClr>
                    </a:solidFill>
                    <a:latin typeface="Skanska Sans Pro" panose="02000503060000020004" pitchFamily="50" charset="0"/>
                  </a:rPr>
                  <a:t>BREEAM NOR </a:t>
                </a:r>
                <a:r>
                  <a:rPr lang="nb-NO" sz="831" b="1" dirty="0" err="1">
                    <a:solidFill>
                      <a:srgbClr val="FFFFFF">
                        <a:lumMod val="50000"/>
                      </a:srgbClr>
                    </a:solidFill>
                    <a:latin typeface="Skanska Sans Pro" panose="02000503060000020004" pitchFamily="50" charset="0"/>
                  </a:rPr>
                  <a:t>Excellent</a:t>
                </a:r>
                <a:endParaRPr lang="nb-NO" sz="831" b="1" dirty="0">
                  <a:solidFill>
                    <a:srgbClr val="FFFFFF">
                      <a:lumMod val="50000"/>
                    </a:srgbClr>
                  </a:solidFill>
                  <a:latin typeface="Skanska Sans Pro" panose="02000503060000020004" pitchFamily="50" charset="0"/>
                </a:endParaRP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Nordea Liv [Skanska]</a:t>
                </a:r>
              </a:p>
              <a:p>
                <a:pPr eaLnBrk="1" hangingPunct="1">
                  <a:defRPr/>
                </a:pPr>
                <a:r>
                  <a:rPr lang="nb-NO" sz="831" b="1" dirty="0">
                    <a:solidFill>
                      <a:srgbClr val="FFFFFF">
                        <a:lumMod val="50000"/>
                      </a:srgbClr>
                    </a:solidFill>
                    <a:latin typeface="Skanska Sans Pro" panose="02000503060000020004" pitchFamily="50" charset="0"/>
                  </a:rPr>
                  <a:t>BREEAM NOR </a:t>
                </a:r>
                <a:r>
                  <a:rPr lang="nb-NO" sz="831" b="1" dirty="0" err="1">
                    <a:solidFill>
                      <a:srgbClr val="FFFFFF">
                        <a:lumMod val="50000"/>
                      </a:srgbClr>
                    </a:solidFill>
                    <a:latin typeface="Skanska Sans Pro" panose="02000503060000020004" pitchFamily="50" charset="0"/>
                  </a:rPr>
                  <a:t>Very</a:t>
                </a:r>
                <a:r>
                  <a:rPr lang="nb-NO" sz="831" b="1" dirty="0">
                    <a:solidFill>
                      <a:srgbClr val="FFFFFF">
                        <a:lumMod val="50000"/>
                      </a:srgbClr>
                    </a:solidFill>
                    <a:latin typeface="Skanska Sans Pro" panose="02000503060000020004" pitchFamily="50" charset="0"/>
                  </a:rPr>
                  <a:t> Good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Nye Søreide Skole [Skanska]</a:t>
                </a: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Kokstadveien</a:t>
                </a:r>
                <a:r>
                  <a:rPr lang="nb-NO" sz="738" dirty="0">
                    <a:solidFill>
                      <a:srgbClr val="000000"/>
                    </a:solidFill>
                    <a:latin typeface="Skanska Sans Pro" panose="02000503060000020004" pitchFamily="50" charset="0"/>
                  </a:rPr>
                  <a:t> 23 [Ferd]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Dikkedokken (bolig) [Skanska]</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Dikkedokken (næring) [Skanska]</a:t>
                </a:r>
              </a:p>
              <a:p>
                <a:pPr marL="158265" indent="-158265">
                  <a:buFont typeface="Wingdings" panose="05000000000000000000" pitchFamily="2" charset="2"/>
                  <a:buChar char="ü"/>
                  <a:defRPr/>
                </a:pPr>
                <a:endParaRPr lang="nb-NO" sz="831" dirty="0">
                  <a:solidFill>
                    <a:srgbClr val="000000"/>
                  </a:solidFill>
                  <a:latin typeface="Skanska Sans Pro" panose="02000503060000020004" pitchFamily="50" charset="0"/>
                </a:endParaRPr>
              </a:p>
            </p:txBody>
          </p:sp>
          <p:sp>
            <p:nvSpPr>
              <p:cNvPr id="17423" name="Rektangel 17422">
                <a:extLst>
                  <a:ext uri="{FF2B5EF4-FFF2-40B4-BE49-F238E27FC236}">
                    <a16:creationId xmlns:a16="http://schemas.microsoft.com/office/drawing/2014/main" id="{AD438EE3-9A45-4786-829D-F7B0DD1690DE}"/>
                  </a:ext>
                </a:extLst>
              </p:cNvPr>
              <p:cNvSpPr/>
              <p:nvPr/>
            </p:nvSpPr>
            <p:spPr>
              <a:xfrm>
                <a:off x="-584397" y="2398831"/>
                <a:ext cx="4691217" cy="268211"/>
              </a:xfrm>
              <a:prstGeom prst="rect">
                <a:avLst/>
              </a:prstGeom>
              <a:solidFill>
                <a:schemeClr val="tx1">
                  <a:lumMod val="50000"/>
                  <a:lumOff val="50000"/>
                  <a:alpha val="70000"/>
                </a:schemeClr>
              </a:solidFill>
            </p:spPr>
            <p:txBody>
              <a:bodyPr>
                <a:spAutoFit/>
              </a:bodyPr>
              <a:lstStyle/>
              <a:p>
                <a:pPr eaLnBrk="1" hangingPunct="1">
                  <a:defRPr/>
                </a:pPr>
                <a:r>
                  <a:rPr lang="nb-NO" sz="1015" b="1" dirty="0">
                    <a:solidFill>
                      <a:srgbClr val="FFFFFF"/>
                    </a:solidFill>
                    <a:latin typeface="Skanska Sans Pro" panose="02000503060000020004" pitchFamily="50" charset="0"/>
                  </a:rPr>
                  <a:t>Bergen</a:t>
                </a:r>
              </a:p>
            </p:txBody>
          </p:sp>
        </p:grpSp>
        <p:grpSp>
          <p:nvGrpSpPr>
            <p:cNvPr id="5140" name="Gruppe 17426">
              <a:extLst>
                <a:ext uri="{FF2B5EF4-FFF2-40B4-BE49-F238E27FC236}">
                  <a16:creationId xmlns:a16="http://schemas.microsoft.com/office/drawing/2014/main" id="{BFD7B434-1DED-4C30-AF0F-7B484C0ADB28}"/>
                </a:ext>
              </a:extLst>
            </p:cNvPr>
            <p:cNvGrpSpPr>
              <a:grpSpLocks/>
            </p:cNvGrpSpPr>
            <p:nvPr/>
          </p:nvGrpSpPr>
          <p:grpSpPr bwMode="auto">
            <a:xfrm>
              <a:off x="-106955" y="1173970"/>
              <a:ext cx="2738624" cy="1033416"/>
              <a:chOff x="-980577" y="1759284"/>
              <a:chExt cx="2738624" cy="1033416"/>
            </a:xfrm>
          </p:grpSpPr>
          <p:sp>
            <p:nvSpPr>
              <p:cNvPr id="52" name="Rektangel 51">
                <a:extLst>
                  <a:ext uri="{FF2B5EF4-FFF2-40B4-BE49-F238E27FC236}">
                    <a16:creationId xmlns:a16="http://schemas.microsoft.com/office/drawing/2014/main" id="{62871A9E-36C2-400D-AE9B-D1A593FB9027}"/>
                  </a:ext>
                </a:extLst>
              </p:cNvPr>
              <p:cNvSpPr/>
              <p:nvPr/>
            </p:nvSpPr>
            <p:spPr>
              <a:xfrm>
                <a:off x="-980312" y="2015038"/>
                <a:ext cx="2738131" cy="777125"/>
              </a:xfrm>
              <a:prstGeom prst="rect">
                <a:avLst/>
              </a:prstGeom>
            </p:spPr>
            <p:txBody>
              <a:bodyPr>
                <a:spAutoFit/>
              </a:bodyPr>
              <a:lstStyle/>
              <a:p>
                <a:pPr eaLnBrk="1" hangingPunct="1">
                  <a:defRPr/>
                </a:pPr>
                <a:r>
                  <a:rPr lang="nb-NO" sz="831" b="1" dirty="0">
                    <a:solidFill>
                      <a:srgbClr val="FFFFFF">
                        <a:lumMod val="50000"/>
                      </a:srgbClr>
                    </a:solidFill>
                    <a:latin typeface="Skanska Sans Pro" panose="02000503060000020004" pitchFamily="50" charset="0"/>
                  </a:rPr>
                  <a:t>BREEAM NOR </a:t>
                </a:r>
                <a:r>
                  <a:rPr lang="nb-NO" sz="831" b="1" dirty="0" err="1">
                    <a:solidFill>
                      <a:srgbClr val="FFFFFF">
                        <a:lumMod val="50000"/>
                      </a:srgbClr>
                    </a:solidFill>
                    <a:latin typeface="Skanska Sans Pro" panose="02000503060000020004" pitchFamily="50" charset="0"/>
                  </a:rPr>
                  <a:t>Good</a:t>
                </a:r>
                <a:endParaRPr lang="nb-NO" sz="831" b="1" dirty="0">
                  <a:solidFill>
                    <a:srgbClr val="FFFFFF">
                      <a:lumMod val="50000"/>
                    </a:srgbClr>
                  </a:solidFill>
                  <a:latin typeface="Skanska Sans Pro" panose="02000503060000020004" pitchFamily="50" charset="0"/>
                </a:endParaRP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Bodø 360 </a:t>
                </a:r>
              </a:p>
              <a:p>
                <a:pPr eaLnBrk="1" hangingPunct="1">
                  <a:defRPr/>
                </a:pPr>
                <a:r>
                  <a:rPr lang="nb-NO" sz="831" b="1" dirty="0">
                    <a:solidFill>
                      <a:srgbClr val="FFFFFF">
                        <a:lumMod val="50000"/>
                      </a:srgbClr>
                    </a:solidFill>
                    <a:latin typeface="Skanska Sans Pro" panose="02000503060000020004" pitchFamily="50" charset="0"/>
                  </a:rPr>
                  <a:t>BREEAM NOR Pass</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Central Atrium [Central </a:t>
                </a:r>
                <a:r>
                  <a:rPr lang="nb-NO" sz="738" dirty="0" err="1">
                    <a:solidFill>
                      <a:srgbClr val="000000"/>
                    </a:solidFill>
                    <a:latin typeface="Skanska Sans Pro" panose="02000503060000020004" pitchFamily="50" charset="0"/>
                  </a:rPr>
                  <a:t>Eiendomsinvest</a:t>
                </a:r>
                <a:r>
                  <a:rPr lang="nb-NO" sz="738" dirty="0">
                    <a:solidFill>
                      <a:srgbClr val="000000"/>
                    </a:solidFill>
                    <a:latin typeface="Skanska Sans Pro" panose="02000503060000020004" pitchFamily="50" charset="0"/>
                  </a:rPr>
                  <a:t>]</a:t>
                </a:r>
              </a:p>
              <a:p>
                <a:pPr marL="158265" indent="-158265">
                  <a:buFont typeface="Wingdings" panose="05000000000000000000" pitchFamily="2" charset="2"/>
                  <a:buChar char="ü"/>
                  <a:defRPr/>
                </a:pPr>
                <a:endParaRPr lang="nb-NO" sz="923" dirty="0">
                  <a:solidFill>
                    <a:srgbClr val="000000"/>
                  </a:solidFill>
                  <a:latin typeface="Skanska Sans Pro" panose="02000503060000020004" pitchFamily="50" charset="0"/>
                </a:endParaRPr>
              </a:p>
            </p:txBody>
          </p:sp>
          <p:sp>
            <p:nvSpPr>
              <p:cNvPr id="5159" name="Rektangel 17425">
                <a:extLst>
                  <a:ext uri="{FF2B5EF4-FFF2-40B4-BE49-F238E27FC236}">
                    <a16:creationId xmlns:a16="http://schemas.microsoft.com/office/drawing/2014/main" id="{7C1FE98F-FECF-4581-934E-EEA2948FE9E4}"/>
                  </a:ext>
                </a:extLst>
              </p:cNvPr>
              <p:cNvSpPr>
                <a:spLocks noChangeArrowheads="1"/>
              </p:cNvSpPr>
              <p:nvPr/>
            </p:nvSpPr>
            <p:spPr bwMode="auto">
              <a:xfrm>
                <a:off x="-935593" y="1758862"/>
                <a:ext cx="2509381" cy="269931"/>
              </a:xfrm>
              <a:prstGeom prst="rect">
                <a:avLst/>
              </a:prstGeom>
              <a:solidFill>
                <a:srgbClr val="C0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Bodø</a:t>
                </a:r>
              </a:p>
            </p:txBody>
          </p:sp>
        </p:grpSp>
        <p:grpSp>
          <p:nvGrpSpPr>
            <p:cNvPr id="5141" name="Gruppe 17428">
              <a:extLst>
                <a:ext uri="{FF2B5EF4-FFF2-40B4-BE49-F238E27FC236}">
                  <a16:creationId xmlns:a16="http://schemas.microsoft.com/office/drawing/2014/main" id="{6507DA5E-38C0-4783-9BB4-66453E18AE4E}"/>
                </a:ext>
              </a:extLst>
            </p:cNvPr>
            <p:cNvGrpSpPr>
              <a:grpSpLocks/>
            </p:cNvGrpSpPr>
            <p:nvPr/>
          </p:nvGrpSpPr>
          <p:grpSpPr bwMode="auto">
            <a:xfrm>
              <a:off x="-67265" y="4670132"/>
              <a:ext cx="2632254" cy="971053"/>
              <a:chOff x="-125489" y="2944326"/>
              <a:chExt cx="2632254" cy="971053"/>
            </a:xfrm>
          </p:grpSpPr>
          <p:sp>
            <p:nvSpPr>
              <p:cNvPr id="54" name="Rektangel 53">
                <a:extLst>
                  <a:ext uri="{FF2B5EF4-FFF2-40B4-BE49-F238E27FC236}">
                    <a16:creationId xmlns:a16="http://schemas.microsoft.com/office/drawing/2014/main" id="{D440EDE4-3633-470D-A929-DA3C5A6A3A2B}"/>
                  </a:ext>
                </a:extLst>
              </p:cNvPr>
              <p:cNvSpPr/>
              <p:nvPr/>
            </p:nvSpPr>
            <p:spPr>
              <a:xfrm>
                <a:off x="-125355" y="3170033"/>
                <a:ext cx="2631496" cy="746177"/>
              </a:xfrm>
              <a:prstGeom prst="rect">
                <a:avLst/>
              </a:prstGeom>
            </p:spPr>
            <p:txBody>
              <a:bodyPr>
                <a:spAutoFit/>
              </a:bodyPr>
              <a:lstStyle/>
              <a:p>
                <a:pPr eaLnBrk="1" hangingPunct="1">
                  <a:defRPr/>
                </a:pPr>
                <a:r>
                  <a:rPr lang="nb-NO" sz="831" b="1" dirty="0">
                    <a:solidFill>
                      <a:srgbClr val="B0B0B0">
                        <a:lumMod val="75000"/>
                      </a:srgbClr>
                    </a:solidFill>
                    <a:latin typeface="Skanska Sans Pro" panose="02000503060000020004" pitchFamily="50" charset="0"/>
                  </a:rPr>
                  <a:t>BREEAM NOR Excellent</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2020 Park [2020 Park]</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Sola Airport [Sømmevågen III AS]</a:t>
                </a:r>
              </a:p>
              <a:p>
                <a:pPr eaLnBrk="1" hangingPunct="1">
                  <a:defRPr/>
                </a:pPr>
                <a:r>
                  <a:rPr lang="nb-NO" sz="831" b="1" dirty="0">
                    <a:solidFill>
                      <a:srgbClr val="B0B0B0">
                        <a:lumMod val="75000"/>
                      </a:srgbClr>
                    </a:solidFill>
                    <a:latin typeface="Skanska Sans Pro" panose="02000503060000020004" pitchFamily="50" charset="0"/>
                  </a:rPr>
                  <a:t>BREEAM NOR </a:t>
                </a:r>
                <a:r>
                  <a:rPr lang="nb-NO" sz="831" b="1" dirty="0" err="1">
                    <a:solidFill>
                      <a:srgbClr val="B0B0B0">
                        <a:lumMod val="75000"/>
                      </a:srgbClr>
                    </a:solidFill>
                    <a:latin typeface="Skanska Sans Pro" panose="02000503060000020004" pitchFamily="50" charset="0"/>
                  </a:rPr>
                  <a:t>Very</a:t>
                </a:r>
                <a:r>
                  <a:rPr lang="nb-NO" sz="831" b="1" dirty="0">
                    <a:solidFill>
                      <a:srgbClr val="B0B0B0">
                        <a:lumMod val="75000"/>
                      </a:srgbClr>
                    </a:solidFill>
                    <a:latin typeface="Skanska Sans Pro" panose="02000503060000020004" pitchFamily="50" charset="0"/>
                  </a:rPr>
                  <a:t> </a:t>
                </a:r>
                <a:r>
                  <a:rPr lang="nb-NO" sz="831" b="1" dirty="0" err="1">
                    <a:solidFill>
                      <a:srgbClr val="B0B0B0">
                        <a:lumMod val="75000"/>
                      </a:srgbClr>
                    </a:solidFill>
                    <a:latin typeface="Skanska Sans Pro" panose="02000503060000020004" pitchFamily="50" charset="0"/>
                  </a:rPr>
                  <a:t>Good</a:t>
                </a:r>
                <a:endParaRPr lang="nb-NO" sz="831" b="1" dirty="0">
                  <a:solidFill>
                    <a:srgbClr val="B0B0B0">
                      <a:lumMod val="75000"/>
                    </a:srgbClr>
                  </a:solidFill>
                  <a:latin typeface="Skanska Sans Pro" panose="02000503060000020004" pitchFamily="50" charset="0"/>
                </a:endParaRPr>
              </a:p>
              <a:p>
                <a:pPr marL="158265" indent="-158265">
                  <a:buFont typeface="Wingdings" panose="05000000000000000000" pitchFamily="2" charset="2"/>
                  <a:buChar char="ü"/>
                  <a:defRPr/>
                </a:pPr>
                <a:r>
                  <a:rPr lang="nb-NO" sz="738" dirty="0" err="1">
                    <a:solidFill>
                      <a:srgbClr val="000000"/>
                    </a:solidFill>
                    <a:latin typeface="Skanska Sans Pro" panose="02000503060000020004" pitchFamily="50" charset="0"/>
                  </a:rPr>
                  <a:t>Lervig</a:t>
                </a:r>
                <a:r>
                  <a:rPr lang="nb-NO" sz="738" dirty="0">
                    <a:solidFill>
                      <a:srgbClr val="000000"/>
                    </a:solidFill>
                    <a:latin typeface="Skanska Sans Pro" panose="02000503060000020004" pitchFamily="50" charset="0"/>
                  </a:rPr>
                  <a:t> Sykehjem [Stavanger kommune]</a:t>
                </a:r>
              </a:p>
            </p:txBody>
          </p:sp>
          <p:sp>
            <p:nvSpPr>
              <p:cNvPr id="5157" name="Rektangel 17427">
                <a:extLst>
                  <a:ext uri="{FF2B5EF4-FFF2-40B4-BE49-F238E27FC236}">
                    <a16:creationId xmlns:a16="http://schemas.microsoft.com/office/drawing/2014/main" id="{336E438E-DBFE-4012-B28A-0B1BD9512168}"/>
                  </a:ext>
                </a:extLst>
              </p:cNvPr>
              <p:cNvSpPr>
                <a:spLocks noChangeArrowheads="1"/>
              </p:cNvSpPr>
              <p:nvPr/>
            </p:nvSpPr>
            <p:spPr bwMode="auto">
              <a:xfrm>
                <a:off x="-97836" y="2944804"/>
                <a:ext cx="2509380" cy="269931"/>
              </a:xfrm>
              <a:prstGeom prst="rect">
                <a:avLst/>
              </a:prstGeom>
              <a:solidFill>
                <a:schemeClr val="accent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Stavanger</a:t>
                </a:r>
              </a:p>
            </p:txBody>
          </p:sp>
        </p:grpSp>
        <p:grpSp>
          <p:nvGrpSpPr>
            <p:cNvPr id="5142" name="Gruppe 57">
              <a:extLst>
                <a:ext uri="{FF2B5EF4-FFF2-40B4-BE49-F238E27FC236}">
                  <a16:creationId xmlns:a16="http://schemas.microsoft.com/office/drawing/2014/main" id="{D93E0E9F-3777-4C04-91CA-E5A475F51BBB}"/>
                </a:ext>
              </a:extLst>
            </p:cNvPr>
            <p:cNvGrpSpPr>
              <a:grpSpLocks/>
            </p:cNvGrpSpPr>
            <p:nvPr/>
          </p:nvGrpSpPr>
          <p:grpSpPr bwMode="auto">
            <a:xfrm>
              <a:off x="-130769" y="2132918"/>
              <a:ext cx="2574738" cy="1660508"/>
              <a:chOff x="-987990" y="2894739"/>
              <a:chExt cx="2574738" cy="1660508"/>
            </a:xfrm>
          </p:grpSpPr>
          <p:sp>
            <p:nvSpPr>
              <p:cNvPr id="59" name="Rektangel 58">
                <a:extLst>
                  <a:ext uri="{FF2B5EF4-FFF2-40B4-BE49-F238E27FC236}">
                    <a16:creationId xmlns:a16="http://schemas.microsoft.com/office/drawing/2014/main" id="{F0ACE8E9-31A3-452A-BB29-005C93B928E0}"/>
                  </a:ext>
                </a:extLst>
              </p:cNvPr>
              <p:cNvSpPr/>
              <p:nvPr/>
            </p:nvSpPr>
            <p:spPr>
              <a:xfrm>
                <a:off x="-987990" y="3168109"/>
                <a:ext cx="2516260" cy="1387138"/>
              </a:xfrm>
              <a:prstGeom prst="rect">
                <a:avLst/>
              </a:prstGeom>
            </p:spPr>
            <p:txBody>
              <a:bodyPr>
                <a:spAutoFit/>
              </a:bodyPr>
              <a:lstStyle/>
              <a:p>
                <a:pPr eaLnBrk="1" hangingPunct="1">
                  <a:defRPr/>
                </a:pPr>
                <a:r>
                  <a:rPr lang="nb-NO" sz="680" b="1" dirty="0">
                    <a:solidFill>
                      <a:srgbClr val="FFFFFF">
                        <a:lumMod val="50000"/>
                      </a:srgbClr>
                    </a:solidFill>
                    <a:latin typeface="Skanska Sans Pro" panose="02000503060000020004" pitchFamily="50" charset="0"/>
                  </a:rPr>
                  <a:t>BREEAM NOR </a:t>
                </a:r>
                <a:r>
                  <a:rPr lang="nb-NO" sz="680" b="1" dirty="0" err="1">
                    <a:solidFill>
                      <a:srgbClr val="FFFFFF">
                        <a:lumMod val="50000"/>
                      </a:srgbClr>
                    </a:solidFill>
                    <a:latin typeface="Skanska Sans Pro" panose="02000503060000020004" pitchFamily="50" charset="0"/>
                  </a:rPr>
                  <a:t>Outstanding</a:t>
                </a:r>
                <a:endParaRPr lang="nb-NO" sz="680" dirty="0">
                  <a:solidFill>
                    <a:srgbClr val="000000"/>
                  </a:solidFill>
                  <a:latin typeface="Skanska Sans Pro" panose="02000503060000020004" pitchFamily="50" charset="0"/>
                </a:endParaRPr>
              </a:p>
              <a:p>
                <a:pPr marL="158265" indent="-158265">
                  <a:buFont typeface="Wingdings" panose="05000000000000000000" pitchFamily="2" charset="2"/>
                  <a:buChar char="ü"/>
                  <a:defRPr/>
                </a:pPr>
                <a:r>
                  <a:rPr lang="nb-NO" sz="680" dirty="0">
                    <a:solidFill>
                      <a:srgbClr val="000000"/>
                    </a:solidFill>
                    <a:latin typeface="Skanska Sans Pro" panose="02000503060000020004" pitchFamily="50" charset="0"/>
                  </a:rPr>
                  <a:t>Powerhouse </a:t>
                </a:r>
                <a:r>
                  <a:rPr lang="nb-NO" sz="680" dirty="0" err="1">
                    <a:solidFill>
                      <a:srgbClr val="000000"/>
                    </a:solidFill>
                    <a:latin typeface="Skanska Sans Pro" panose="02000503060000020004" pitchFamily="50" charset="0"/>
                  </a:rPr>
                  <a:t>Brattørkaia</a:t>
                </a:r>
                <a:r>
                  <a:rPr lang="nb-NO" sz="680" dirty="0">
                    <a:solidFill>
                      <a:srgbClr val="000000"/>
                    </a:solidFill>
                    <a:latin typeface="Skanska Sans Pro" panose="02000503060000020004" pitchFamily="50" charset="0"/>
                  </a:rPr>
                  <a:t> [Entra] </a:t>
                </a:r>
                <a:endParaRPr lang="nb-NO" sz="680" b="1" dirty="0">
                  <a:solidFill>
                    <a:srgbClr val="B0B0B0">
                      <a:lumMod val="75000"/>
                    </a:srgbClr>
                  </a:solidFill>
                  <a:latin typeface="Skanska Sans Pro" panose="02000503060000020004" pitchFamily="50" charset="0"/>
                </a:endParaRPr>
              </a:p>
              <a:p>
                <a:pPr eaLnBrk="1" hangingPunct="1">
                  <a:defRPr/>
                </a:pPr>
                <a:r>
                  <a:rPr lang="nb-NO" sz="680" b="1" dirty="0">
                    <a:solidFill>
                      <a:srgbClr val="B0B0B0">
                        <a:lumMod val="75000"/>
                      </a:srgbClr>
                    </a:solidFill>
                    <a:latin typeface="Skanska Sans Pro" panose="02000503060000020004" pitchFamily="50" charset="0"/>
                  </a:rPr>
                  <a:t>BREEAM NOR Excellent</a:t>
                </a:r>
                <a:endParaRPr lang="nb-NO" sz="680" dirty="0">
                  <a:solidFill>
                    <a:srgbClr val="000000"/>
                  </a:solidFill>
                  <a:latin typeface="Skanska Sans Pro" panose="02000503060000020004" pitchFamily="50" charset="0"/>
                </a:endParaRPr>
              </a:p>
              <a:p>
                <a:pPr marL="158265" indent="-158265">
                  <a:buFont typeface="Wingdings" panose="05000000000000000000" pitchFamily="2" charset="2"/>
                  <a:buChar char="ü"/>
                  <a:defRPr/>
                </a:pPr>
                <a:r>
                  <a:rPr lang="nb-NO" sz="680" dirty="0" err="1">
                    <a:solidFill>
                      <a:srgbClr val="000000"/>
                    </a:solidFill>
                    <a:latin typeface="Skanska Sans Pro" panose="02000503060000020004" pitchFamily="50" charset="0"/>
                  </a:rPr>
                  <a:t>Brattørkaia</a:t>
                </a:r>
                <a:r>
                  <a:rPr lang="nb-NO" sz="680" dirty="0">
                    <a:solidFill>
                      <a:srgbClr val="000000"/>
                    </a:solidFill>
                    <a:latin typeface="Skanska Sans Pro" panose="02000503060000020004" pitchFamily="50" charset="0"/>
                  </a:rPr>
                  <a:t> 16 [Entra]</a:t>
                </a:r>
              </a:p>
              <a:p>
                <a:pPr marL="158265" indent="-158265">
                  <a:buFont typeface="Wingdings" panose="05000000000000000000" pitchFamily="2" charset="2"/>
                  <a:buChar char="ü"/>
                  <a:defRPr/>
                </a:pPr>
                <a:r>
                  <a:rPr lang="nb-NO" sz="680" dirty="0" err="1">
                    <a:solidFill>
                      <a:srgbClr val="000000"/>
                    </a:solidFill>
                    <a:latin typeface="Skanska Sans Pro" panose="02000503060000020004" pitchFamily="50" charset="0"/>
                  </a:rPr>
                  <a:t>Nyhavna</a:t>
                </a:r>
                <a:r>
                  <a:rPr lang="nb-NO" sz="680" dirty="0">
                    <a:solidFill>
                      <a:srgbClr val="000000"/>
                    </a:solidFill>
                    <a:latin typeface="Skanska Sans Pro" panose="02000503060000020004" pitchFamily="50" charset="0"/>
                  </a:rPr>
                  <a:t> EN [Dora AS] </a:t>
                </a:r>
              </a:p>
              <a:p>
                <a:pPr eaLnBrk="1" hangingPunct="1">
                  <a:defRPr/>
                </a:pPr>
                <a:r>
                  <a:rPr lang="nb-NO" sz="680" b="1" dirty="0">
                    <a:solidFill>
                      <a:srgbClr val="B0B0B0">
                        <a:lumMod val="75000"/>
                      </a:srgbClr>
                    </a:solidFill>
                    <a:latin typeface="Skanska Sans Pro" panose="02000503060000020004" pitchFamily="50" charset="0"/>
                  </a:rPr>
                  <a:t>BREEAM NOR Very Good</a:t>
                </a:r>
              </a:p>
              <a:p>
                <a:pPr marL="158265" indent="-158265">
                  <a:buFont typeface="Wingdings" panose="05000000000000000000" pitchFamily="2" charset="2"/>
                  <a:buChar char="ü"/>
                  <a:defRPr/>
                </a:pPr>
                <a:r>
                  <a:rPr lang="nb-NO" sz="680" dirty="0">
                    <a:solidFill>
                      <a:srgbClr val="000000"/>
                    </a:solidFill>
                    <a:latin typeface="Skanska Sans Pro" panose="02000503060000020004" pitchFamily="50" charset="0"/>
                  </a:rPr>
                  <a:t>Trapphuset [ROM]</a:t>
                </a:r>
              </a:p>
              <a:p>
                <a:pPr marL="158265" indent="-158265">
                  <a:buFont typeface="Wingdings" panose="05000000000000000000" pitchFamily="2" charset="2"/>
                  <a:buChar char="ü"/>
                  <a:defRPr/>
                </a:pPr>
                <a:r>
                  <a:rPr lang="nb-NO" sz="680" dirty="0" err="1">
                    <a:solidFill>
                      <a:srgbClr val="000000"/>
                    </a:solidFill>
                    <a:latin typeface="Skanska Sans Pro" panose="02000503060000020004" pitchFamily="50" charset="0"/>
                  </a:rPr>
                  <a:t>Randheimsfjæra</a:t>
                </a:r>
                <a:r>
                  <a:rPr lang="nb-NO" sz="680" dirty="0">
                    <a:solidFill>
                      <a:srgbClr val="000000"/>
                    </a:solidFill>
                    <a:latin typeface="Skanska Sans Pro" panose="02000503060000020004" pitchFamily="50" charset="0"/>
                  </a:rPr>
                  <a:t> BT2(bolig) [Skanska]</a:t>
                </a:r>
              </a:p>
              <a:p>
                <a:pPr marL="158265" indent="-158265">
                  <a:buFont typeface="Wingdings" panose="05000000000000000000" pitchFamily="2" charset="2"/>
                  <a:buChar char="ü"/>
                  <a:defRPr/>
                </a:pPr>
                <a:r>
                  <a:rPr lang="nb-NO" sz="680" dirty="0" err="1">
                    <a:solidFill>
                      <a:srgbClr val="000000"/>
                    </a:solidFill>
                    <a:latin typeface="Skanska Sans Pro" panose="02000503060000020004" pitchFamily="50" charset="0"/>
                  </a:rPr>
                  <a:t>Ladebyhagen</a:t>
                </a:r>
                <a:r>
                  <a:rPr lang="nb-NO" sz="680" dirty="0">
                    <a:solidFill>
                      <a:srgbClr val="000000"/>
                    </a:solidFill>
                    <a:latin typeface="Skanska Sans Pro" panose="02000503060000020004" pitchFamily="50" charset="0"/>
                  </a:rPr>
                  <a:t> (bolig) [OBOS]</a:t>
                </a:r>
              </a:p>
              <a:p>
                <a:pPr marL="158265" indent="-158265">
                  <a:buFont typeface="Wingdings" panose="05000000000000000000" pitchFamily="2" charset="2"/>
                  <a:buChar char="ü"/>
                  <a:defRPr/>
                </a:pPr>
                <a:endParaRPr lang="nb-NO" sz="680" dirty="0">
                  <a:solidFill>
                    <a:srgbClr val="000000"/>
                  </a:solidFill>
                  <a:latin typeface="Skanska Sans Pro" panose="02000503060000020004" pitchFamily="50" charset="0"/>
                </a:endParaRPr>
              </a:p>
              <a:p>
                <a:pPr marL="158265" indent="-158265">
                  <a:buFont typeface="Wingdings" panose="05000000000000000000" pitchFamily="2" charset="2"/>
                  <a:buChar char="ü"/>
                  <a:defRPr/>
                </a:pPr>
                <a:endParaRPr lang="nb-NO" sz="923" dirty="0">
                  <a:solidFill>
                    <a:srgbClr val="000000"/>
                  </a:solidFill>
                  <a:latin typeface="Skanska Sans Pro" panose="02000503060000020004" pitchFamily="50" charset="0"/>
                </a:endParaRPr>
              </a:p>
            </p:txBody>
          </p:sp>
          <p:sp>
            <p:nvSpPr>
              <p:cNvPr id="60" name="Rektangel 59">
                <a:extLst>
                  <a:ext uri="{FF2B5EF4-FFF2-40B4-BE49-F238E27FC236}">
                    <a16:creationId xmlns:a16="http://schemas.microsoft.com/office/drawing/2014/main" id="{ED4AD278-2B21-4675-A559-BE9126A9D132}"/>
                  </a:ext>
                </a:extLst>
              </p:cNvPr>
              <p:cNvSpPr/>
              <p:nvPr/>
            </p:nvSpPr>
            <p:spPr>
              <a:xfrm>
                <a:off x="-924352" y="2894739"/>
                <a:ext cx="2511100" cy="268211"/>
              </a:xfrm>
              <a:prstGeom prst="rect">
                <a:avLst/>
              </a:prstGeom>
              <a:solidFill>
                <a:schemeClr val="accent6">
                  <a:lumMod val="75000"/>
                  <a:lumOff val="25000"/>
                  <a:alpha val="70000"/>
                </a:schemeClr>
              </a:solidFill>
            </p:spPr>
            <p:txBody>
              <a:bodyPr>
                <a:spAutoFit/>
              </a:bodyPr>
              <a:lstStyle/>
              <a:p>
                <a:pPr eaLnBrk="1" hangingPunct="1">
                  <a:defRPr/>
                </a:pPr>
                <a:r>
                  <a:rPr lang="nb-NO" sz="1015" b="1" dirty="0">
                    <a:solidFill>
                      <a:srgbClr val="FFFFFF"/>
                    </a:solidFill>
                    <a:latin typeface="Skanska Sans Pro" panose="02000503060000020004" pitchFamily="50" charset="0"/>
                  </a:rPr>
                  <a:t>Trondheim</a:t>
                </a:r>
              </a:p>
            </p:txBody>
          </p:sp>
        </p:grpSp>
        <p:cxnSp>
          <p:nvCxnSpPr>
            <p:cNvPr id="17434" name="Vinkel 17433">
              <a:extLst>
                <a:ext uri="{FF2B5EF4-FFF2-40B4-BE49-F238E27FC236}">
                  <a16:creationId xmlns:a16="http://schemas.microsoft.com/office/drawing/2014/main" id="{22B8756F-32A2-45AA-9F46-0CFD3FAD80F6}"/>
                </a:ext>
              </a:extLst>
            </p:cNvPr>
            <p:cNvCxnSpPr>
              <a:stCxn id="5163" idx="3"/>
              <a:endCxn id="76" idx="3"/>
            </p:cNvCxnSpPr>
            <p:nvPr/>
          </p:nvCxnSpPr>
          <p:spPr>
            <a:xfrm flipV="1">
              <a:off x="3518926" y="5203593"/>
              <a:ext cx="17199" cy="651616"/>
            </a:xfrm>
            <a:prstGeom prst="bentConnector2">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75" name="Ellipse 74">
              <a:extLst>
                <a:ext uri="{FF2B5EF4-FFF2-40B4-BE49-F238E27FC236}">
                  <a16:creationId xmlns:a16="http://schemas.microsoft.com/office/drawing/2014/main" id="{818A6729-9BE3-4780-AFB1-81F554596F8E}"/>
                </a:ext>
              </a:extLst>
            </p:cNvPr>
            <p:cNvSpPr/>
            <p:nvPr/>
          </p:nvSpPr>
          <p:spPr>
            <a:xfrm>
              <a:off x="3770036" y="4801276"/>
              <a:ext cx="44718" cy="46422"/>
            </a:xfrm>
            <a:prstGeom prst="ellipse">
              <a:avLst/>
            </a:prstGeom>
            <a:solidFill>
              <a:srgbClr val="FFC000"/>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sp>
          <p:nvSpPr>
            <p:cNvPr id="76" name="Ellipse 75">
              <a:extLst>
                <a:ext uri="{FF2B5EF4-FFF2-40B4-BE49-F238E27FC236}">
                  <a16:creationId xmlns:a16="http://schemas.microsoft.com/office/drawing/2014/main" id="{CC54C3B3-9C58-4030-BF28-C94167B0F197}"/>
                </a:ext>
              </a:extLst>
            </p:cNvPr>
            <p:cNvSpPr/>
            <p:nvPr/>
          </p:nvSpPr>
          <p:spPr>
            <a:xfrm flipH="1">
              <a:off x="3496568" y="5165768"/>
              <a:ext cx="46438" cy="44702"/>
            </a:xfrm>
            <a:prstGeom prst="ellipse">
              <a:avLst/>
            </a:prstGeom>
            <a:solidFill>
              <a:srgbClr val="002060"/>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cxnSp>
          <p:nvCxnSpPr>
            <p:cNvPr id="39" name="Vinkel 38">
              <a:extLst>
                <a:ext uri="{FF2B5EF4-FFF2-40B4-BE49-F238E27FC236}">
                  <a16:creationId xmlns:a16="http://schemas.microsoft.com/office/drawing/2014/main" id="{24E55256-55B6-4B5F-9758-631CAEFF4C91}"/>
                </a:ext>
              </a:extLst>
            </p:cNvPr>
            <p:cNvCxnSpPr>
              <a:stCxn id="5157" idx="3"/>
              <a:endCxn id="87" idx="2"/>
            </p:cNvCxnSpPr>
            <p:nvPr/>
          </p:nvCxnSpPr>
          <p:spPr>
            <a:xfrm>
              <a:off x="2469768" y="4804715"/>
              <a:ext cx="503941" cy="173650"/>
            </a:xfrm>
            <a:prstGeom prst="bentConnector3">
              <a:avLst>
                <a:gd name="adj1" fmla="val 50000"/>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87" name="Ellipse 86">
              <a:extLst>
                <a:ext uri="{FF2B5EF4-FFF2-40B4-BE49-F238E27FC236}">
                  <a16:creationId xmlns:a16="http://schemas.microsoft.com/office/drawing/2014/main" id="{D55029D2-C94A-4F58-9F4B-2B7A877BF671}"/>
                </a:ext>
              </a:extLst>
            </p:cNvPr>
            <p:cNvSpPr/>
            <p:nvPr/>
          </p:nvSpPr>
          <p:spPr>
            <a:xfrm>
              <a:off x="2973708" y="4956013"/>
              <a:ext cx="42998" cy="46422"/>
            </a:xfrm>
            <a:prstGeom prst="ellipse">
              <a:avLst/>
            </a:prstGeom>
            <a:solidFill>
              <a:schemeClr val="accent1"/>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cxnSp>
          <p:nvCxnSpPr>
            <p:cNvPr id="50" name="Vinkel 49">
              <a:extLst>
                <a:ext uri="{FF2B5EF4-FFF2-40B4-BE49-F238E27FC236}">
                  <a16:creationId xmlns:a16="http://schemas.microsoft.com/office/drawing/2014/main" id="{72A57F01-C72F-4F38-8A90-EBD58A6AC926}"/>
                </a:ext>
              </a:extLst>
            </p:cNvPr>
            <p:cNvCxnSpPr>
              <a:stCxn id="17423" idx="3"/>
              <a:endCxn id="94" idx="1"/>
            </p:cNvCxnSpPr>
            <p:nvPr/>
          </p:nvCxnSpPr>
          <p:spPr>
            <a:xfrm>
              <a:off x="2440530" y="3585730"/>
              <a:ext cx="515980" cy="926703"/>
            </a:xfrm>
            <a:prstGeom prst="bentConnector2">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Ellipse 93">
              <a:extLst>
                <a:ext uri="{FF2B5EF4-FFF2-40B4-BE49-F238E27FC236}">
                  <a16:creationId xmlns:a16="http://schemas.microsoft.com/office/drawing/2014/main" id="{518F1673-E350-4649-A16B-D8B224FC5C14}"/>
                </a:ext>
              </a:extLst>
            </p:cNvPr>
            <p:cNvSpPr/>
            <p:nvPr/>
          </p:nvSpPr>
          <p:spPr>
            <a:xfrm>
              <a:off x="2951349" y="4507276"/>
              <a:ext cx="44718" cy="44702"/>
            </a:xfrm>
            <a:prstGeom prst="ellipse">
              <a:avLst/>
            </a:prstGeom>
            <a:solidFill>
              <a:schemeClr val="tx1">
                <a:lumMod val="50000"/>
                <a:lumOff val="50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cxnSp>
          <p:nvCxnSpPr>
            <p:cNvPr id="56" name="Vinkel 55">
              <a:extLst>
                <a:ext uri="{FF2B5EF4-FFF2-40B4-BE49-F238E27FC236}">
                  <a16:creationId xmlns:a16="http://schemas.microsoft.com/office/drawing/2014/main" id="{5D5E264C-F16E-40B7-92B4-7FDB4FAF8F05}"/>
                </a:ext>
              </a:extLst>
            </p:cNvPr>
            <p:cNvCxnSpPr>
              <a:stCxn id="60" idx="3"/>
              <a:endCxn id="103" idx="0"/>
            </p:cNvCxnSpPr>
            <p:nvPr/>
          </p:nvCxnSpPr>
          <p:spPr>
            <a:xfrm>
              <a:off x="2443969" y="2267024"/>
              <a:ext cx="1338107" cy="1447653"/>
            </a:xfrm>
            <a:prstGeom prst="bentConnector2">
              <a:avLst/>
            </a:prstGeom>
            <a:ln>
              <a:solidFill>
                <a:schemeClr val="accent6">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03" name="Ellipse 102">
              <a:extLst>
                <a:ext uri="{FF2B5EF4-FFF2-40B4-BE49-F238E27FC236}">
                  <a16:creationId xmlns:a16="http://schemas.microsoft.com/office/drawing/2014/main" id="{D83F2C37-2475-4F2D-B848-D9839F59B137}"/>
                </a:ext>
              </a:extLst>
            </p:cNvPr>
            <p:cNvSpPr/>
            <p:nvPr/>
          </p:nvSpPr>
          <p:spPr>
            <a:xfrm>
              <a:off x="3759717" y="3714677"/>
              <a:ext cx="44718" cy="46422"/>
            </a:xfrm>
            <a:prstGeom prst="ellipse">
              <a:avLst/>
            </a:prstGeom>
            <a:solidFill>
              <a:schemeClr val="accent6">
                <a:lumMod val="75000"/>
                <a:lumOff val="25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cxnSp>
          <p:nvCxnSpPr>
            <p:cNvPr id="67" name="Vinkel 66">
              <a:extLst>
                <a:ext uri="{FF2B5EF4-FFF2-40B4-BE49-F238E27FC236}">
                  <a16:creationId xmlns:a16="http://schemas.microsoft.com/office/drawing/2014/main" id="{E23F1E6E-3E82-4E22-90D1-90D8DF4405A3}"/>
                </a:ext>
              </a:extLst>
            </p:cNvPr>
            <p:cNvCxnSpPr>
              <a:stCxn id="5159" idx="3"/>
              <a:endCxn id="107" idx="0"/>
            </p:cNvCxnSpPr>
            <p:nvPr/>
          </p:nvCxnSpPr>
          <p:spPr>
            <a:xfrm>
              <a:off x="2449129" y="1309373"/>
              <a:ext cx="1969322" cy="1244775"/>
            </a:xfrm>
            <a:prstGeom prst="bentConnector4">
              <a:avLst>
                <a:gd name="adj1" fmla="val 49234"/>
                <a:gd name="adj2" fmla="val 119875"/>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07" name="Ellipse 106">
              <a:extLst>
                <a:ext uri="{FF2B5EF4-FFF2-40B4-BE49-F238E27FC236}">
                  <a16:creationId xmlns:a16="http://schemas.microsoft.com/office/drawing/2014/main" id="{DFF26E5D-59D8-4E87-AD38-02190E95F1C5}"/>
                </a:ext>
              </a:extLst>
            </p:cNvPr>
            <p:cNvSpPr/>
            <p:nvPr/>
          </p:nvSpPr>
          <p:spPr>
            <a:xfrm flipV="1">
              <a:off x="4387492" y="2507727"/>
              <a:ext cx="60197" cy="46422"/>
            </a:xfrm>
            <a:prstGeom prst="ellipse">
              <a:avLst/>
            </a:prstGeom>
            <a:solidFill>
              <a:srgbClr val="C00000"/>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grpSp>
      <p:sp>
        <p:nvSpPr>
          <p:cNvPr id="5125" name="TekstSylinder 12">
            <a:extLst>
              <a:ext uri="{FF2B5EF4-FFF2-40B4-BE49-F238E27FC236}">
                <a16:creationId xmlns:a16="http://schemas.microsoft.com/office/drawing/2014/main" id="{D1381F54-72F4-403D-B75C-9477936C7A3F}"/>
              </a:ext>
            </a:extLst>
          </p:cNvPr>
          <p:cNvSpPr txBox="1">
            <a:spLocks noChangeArrowheads="1"/>
          </p:cNvSpPr>
          <p:nvPr/>
        </p:nvSpPr>
        <p:spPr bwMode="auto">
          <a:xfrm>
            <a:off x="6005374" y="3729974"/>
            <a:ext cx="2141537" cy="247650"/>
          </a:xfrm>
          <a:prstGeom prst="rect">
            <a:avLst/>
          </a:prstGeom>
          <a:solidFill>
            <a:srgbClr val="7030A0">
              <a:alpha val="6980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Tønsberg og Porsgrunn</a:t>
            </a:r>
          </a:p>
        </p:txBody>
      </p:sp>
      <p:sp>
        <p:nvSpPr>
          <p:cNvPr id="71" name="Rektangel 70">
            <a:extLst>
              <a:ext uri="{FF2B5EF4-FFF2-40B4-BE49-F238E27FC236}">
                <a16:creationId xmlns:a16="http://schemas.microsoft.com/office/drawing/2014/main" id="{05757628-E441-461A-8E96-0E8FE7C0C034}"/>
              </a:ext>
            </a:extLst>
          </p:cNvPr>
          <p:cNvSpPr/>
          <p:nvPr/>
        </p:nvSpPr>
        <p:spPr bwMode="auto">
          <a:xfrm>
            <a:off x="5991225" y="3956050"/>
            <a:ext cx="2286000" cy="831850"/>
          </a:xfrm>
          <a:prstGeom prst="rect">
            <a:avLst/>
          </a:prstGeom>
        </p:spPr>
        <p:txBody>
          <a:bodyPr>
            <a:spAutoFit/>
          </a:bodyPr>
          <a:lstStyle/>
          <a:p>
            <a:pPr eaLnBrk="1" hangingPunct="1">
              <a:defRPr/>
            </a:pPr>
            <a:r>
              <a:rPr lang="nb-NO" sz="831" b="1" dirty="0">
                <a:solidFill>
                  <a:srgbClr val="FFFFFF">
                    <a:lumMod val="50000"/>
                  </a:srgbClr>
                </a:solidFill>
                <a:latin typeface="Skanska Sans Pro" panose="02000503060000020004" pitchFamily="50" charset="0"/>
              </a:rPr>
              <a:t>BREEAM NOR Excellent</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Tønsberg Sykehus [Sykehuset i Vestfold]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Powerhouse Telemark [R8 Property]</a:t>
            </a:r>
          </a:p>
          <a:p>
            <a:pPr eaLnBrk="1" hangingPunct="1">
              <a:defRPr/>
            </a:pPr>
            <a:r>
              <a:rPr lang="nb-NO" sz="831" b="1" dirty="0">
                <a:solidFill>
                  <a:srgbClr val="FFFFFF">
                    <a:lumMod val="50000"/>
                  </a:srgbClr>
                </a:solidFill>
                <a:latin typeface="Skanska Sans Pro" panose="02000503060000020004" pitchFamily="50" charset="0"/>
              </a:rPr>
              <a:t>BREEAM NOR Pass</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Anton Jenssens gate [COOP]</a:t>
            </a:r>
          </a:p>
          <a:p>
            <a:pPr marL="158265" indent="-158265">
              <a:buFont typeface="Wingdings" panose="05000000000000000000" pitchFamily="2" charset="2"/>
              <a:buChar char="ü"/>
              <a:defRPr/>
            </a:pPr>
            <a:endParaRPr lang="nb-NO" sz="923" dirty="0">
              <a:solidFill>
                <a:srgbClr val="000000"/>
              </a:solidFill>
              <a:latin typeface="Skanska Sans Pro" panose="02000503060000020004" pitchFamily="50" charset="0"/>
            </a:endParaRPr>
          </a:p>
        </p:txBody>
      </p:sp>
      <p:cxnSp>
        <p:nvCxnSpPr>
          <p:cNvPr id="30" name="Vinkel 29">
            <a:extLst>
              <a:ext uri="{FF2B5EF4-FFF2-40B4-BE49-F238E27FC236}">
                <a16:creationId xmlns:a16="http://schemas.microsoft.com/office/drawing/2014/main" id="{E6893175-4396-40F9-A934-7AB1CDDEA921}"/>
              </a:ext>
            </a:extLst>
          </p:cNvPr>
          <p:cNvCxnSpPr>
            <a:stCxn id="75" idx="0"/>
          </p:cNvCxnSpPr>
          <p:nvPr/>
        </p:nvCxnSpPr>
        <p:spPr>
          <a:xfrm rot="5400000" flipH="1" flipV="1">
            <a:off x="5090320" y="1475582"/>
            <a:ext cx="3236912" cy="3019425"/>
          </a:xfrm>
          <a:prstGeom prst="bentConnector3">
            <a:avLst>
              <a:gd name="adj1" fmla="val -20832"/>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Vinkel 46">
            <a:extLst>
              <a:ext uri="{FF2B5EF4-FFF2-40B4-BE49-F238E27FC236}">
                <a16:creationId xmlns:a16="http://schemas.microsoft.com/office/drawing/2014/main" id="{772264DE-A461-49E1-A7B3-992EF1AF9C60}"/>
              </a:ext>
            </a:extLst>
          </p:cNvPr>
          <p:cNvCxnSpPr>
            <a:stCxn id="95" idx="5"/>
          </p:cNvCxnSpPr>
          <p:nvPr/>
        </p:nvCxnSpPr>
        <p:spPr>
          <a:xfrm rot="5400000" flipH="1" flipV="1">
            <a:off x="5072063" y="3881438"/>
            <a:ext cx="955675" cy="914400"/>
          </a:xfrm>
          <a:prstGeom prst="bentConnector3">
            <a:avLst>
              <a:gd name="adj1" fmla="val -865"/>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2CA9B774-CF95-40C7-82AA-016B1D8C7AB5}"/>
              </a:ext>
            </a:extLst>
          </p:cNvPr>
          <p:cNvSpPr/>
          <p:nvPr/>
        </p:nvSpPr>
        <p:spPr bwMode="auto">
          <a:xfrm flipH="1" flipV="1">
            <a:off x="5086351" y="4810126"/>
            <a:ext cx="41275" cy="41275"/>
          </a:xfrm>
          <a:prstGeom prst="ellipse">
            <a:avLst/>
          </a:prstGeom>
          <a:solidFill>
            <a:srgbClr val="002060"/>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sp>
        <p:nvSpPr>
          <p:cNvPr id="5130" name="TekstSylinder 12">
            <a:extLst>
              <a:ext uri="{FF2B5EF4-FFF2-40B4-BE49-F238E27FC236}">
                <a16:creationId xmlns:a16="http://schemas.microsoft.com/office/drawing/2014/main" id="{099E09BD-C24F-4E2A-9C27-F5035D18B69E}"/>
              </a:ext>
            </a:extLst>
          </p:cNvPr>
          <p:cNvSpPr txBox="1">
            <a:spLocks noChangeArrowheads="1"/>
          </p:cNvSpPr>
          <p:nvPr/>
        </p:nvSpPr>
        <p:spPr bwMode="auto">
          <a:xfrm>
            <a:off x="6008689" y="2643189"/>
            <a:ext cx="2141537" cy="249237"/>
          </a:xfrm>
          <a:prstGeom prst="rect">
            <a:avLst/>
          </a:prstGeom>
          <a:solidFill>
            <a:srgbClr val="FF000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50000"/>
              </a:spcBef>
              <a:buFont typeface="Wingdings" panose="05000000000000000000" pitchFamily="2" charset="2"/>
              <a:buChar char="§"/>
              <a:defRPr sz="16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
              <a:defRPr sz="1400">
                <a:solidFill>
                  <a:schemeClr val="tx1"/>
                </a:solidFill>
                <a:latin typeface="Arial" panose="020B0604020202020204" pitchFamily="34" charset="0"/>
              </a:defRPr>
            </a:lvl2pPr>
            <a:lvl3pPr marL="1143000" indent="-228600">
              <a:spcBef>
                <a:spcPct val="20000"/>
              </a:spcBef>
              <a:buFont typeface="Wingdings" panose="05000000000000000000" pitchFamily="2" charset="2"/>
              <a:buChar char="§"/>
              <a:defRPr sz="1200">
                <a:solidFill>
                  <a:schemeClr val="tx1"/>
                </a:solidFill>
                <a:latin typeface="Arial" panose="020B0604020202020204" pitchFamily="34" charset="0"/>
              </a:defRPr>
            </a:lvl3pPr>
            <a:lvl4pPr marL="1600200" indent="-228600">
              <a:spcBef>
                <a:spcPct val="20000"/>
              </a:spcBef>
              <a:buFont typeface="Wingdings" panose="05000000000000000000" pitchFamily="2" charset="2"/>
              <a:buChar char="§"/>
              <a:defRPr sz="1000">
                <a:solidFill>
                  <a:schemeClr val="tx1"/>
                </a:solidFill>
                <a:latin typeface="Arial" panose="020B0604020202020204" pitchFamily="34" charset="0"/>
              </a:defRPr>
            </a:lvl4pPr>
            <a:lvl5pPr marL="2057400" indent="-228600">
              <a:spcBef>
                <a:spcPct val="20000"/>
              </a:spcBef>
              <a:buFont typeface="Wingdings" panose="05000000000000000000" pitchFamily="2" charset="2"/>
              <a:buChar char="§"/>
              <a:defRPr sz="1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1000">
                <a:solidFill>
                  <a:schemeClr val="tx1"/>
                </a:solidFill>
                <a:latin typeface="Arial" panose="020B0604020202020204" pitchFamily="34" charset="0"/>
              </a:defRPr>
            </a:lvl9pPr>
          </a:lstStyle>
          <a:p>
            <a:pPr eaLnBrk="1" hangingPunct="1">
              <a:spcBef>
                <a:spcPct val="0"/>
              </a:spcBef>
              <a:buFontTx/>
              <a:buNone/>
              <a:defRPr/>
            </a:pPr>
            <a:r>
              <a:rPr lang="nb-NO" altLang="nb-NO" sz="1015" b="1">
                <a:solidFill>
                  <a:srgbClr val="FFFFFF"/>
                </a:solidFill>
                <a:latin typeface="Skanska Sans Pro" panose="02000503060000020004" pitchFamily="50" charset="0"/>
              </a:rPr>
              <a:t>CEEQUAL</a:t>
            </a:r>
          </a:p>
        </p:txBody>
      </p:sp>
      <p:sp>
        <p:nvSpPr>
          <p:cNvPr id="44" name="Rektangel 43">
            <a:extLst>
              <a:ext uri="{FF2B5EF4-FFF2-40B4-BE49-F238E27FC236}">
                <a16:creationId xmlns:a16="http://schemas.microsoft.com/office/drawing/2014/main" id="{235B88CB-A9E7-4027-941F-ADA32AE56486}"/>
              </a:ext>
            </a:extLst>
          </p:cNvPr>
          <p:cNvSpPr/>
          <p:nvPr/>
        </p:nvSpPr>
        <p:spPr bwMode="auto">
          <a:xfrm>
            <a:off x="5988050" y="2878138"/>
            <a:ext cx="2286000" cy="1057854"/>
          </a:xfrm>
          <a:prstGeom prst="rect">
            <a:avLst/>
          </a:prstGeom>
        </p:spPr>
        <p:txBody>
          <a:bodyPr>
            <a:spAutoFit/>
          </a:bodyPr>
          <a:lstStyle/>
          <a:p>
            <a:pPr eaLnBrk="1" hangingPunct="1">
              <a:defRPr/>
            </a:pPr>
            <a:r>
              <a:rPr lang="nb-NO" sz="831" b="1" dirty="0">
                <a:solidFill>
                  <a:srgbClr val="FFFFFF">
                    <a:lumMod val="50000"/>
                  </a:srgbClr>
                </a:solidFill>
                <a:latin typeface="Skanska Sans Pro" panose="02000503060000020004" pitchFamily="50" charset="0"/>
              </a:rPr>
              <a:t>CEEQUAL WTA / CONSTRUCT </a:t>
            </a:r>
            <a:r>
              <a:rPr lang="nb-NO" sz="831" b="1" dirty="0" err="1">
                <a:solidFill>
                  <a:srgbClr val="FFFFFF">
                    <a:lumMod val="50000"/>
                  </a:srgbClr>
                </a:solidFill>
                <a:latin typeface="Skanska Sans Pro" panose="02000503060000020004" pitchFamily="50" charset="0"/>
              </a:rPr>
              <a:t>Very</a:t>
            </a:r>
            <a:r>
              <a:rPr lang="nb-NO" sz="831" b="1" dirty="0">
                <a:solidFill>
                  <a:srgbClr val="FFFFFF">
                    <a:lumMod val="50000"/>
                  </a:srgbClr>
                </a:solidFill>
                <a:latin typeface="Skanska Sans Pro" panose="02000503060000020004" pitchFamily="50" charset="0"/>
              </a:rPr>
              <a:t> good</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Storåselva Kraftverk [NTE]</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E16 Bagn Bjørgo [SVV]</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R3/R25 Løten-Elverum (SVV)</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Fv. 659 Nordøyvegen (Møre/Romsdal)</a:t>
            </a:r>
          </a:p>
          <a:p>
            <a:pPr marL="158265" indent="-158265">
              <a:buFont typeface="Wingdings" panose="05000000000000000000" pitchFamily="2" charset="2"/>
              <a:buChar char="ü"/>
              <a:defRPr/>
            </a:pPr>
            <a:r>
              <a:rPr lang="nb-NO" sz="738" dirty="0">
                <a:solidFill>
                  <a:srgbClr val="000000"/>
                </a:solidFill>
                <a:latin typeface="Skanska Sans Pro" panose="02000503060000020004" pitchFamily="50" charset="0"/>
              </a:rPr>
              <a:t>Bybanen D12</a:t>
            </a:r>
          </a:p>
          <a:p>
            <a:pPr marL="158265" indent="-158265">
              <a:buFont typeface="Wingdings" panose="05000000000000000000" pitchFamily="2" charset="2"/>
              <a:buChar char="ü"/>
              <a:defRPr/>
            </a:pPr>
            <a:endParaRPr lang="nb-NO" sz="831" dirty="0">
              <a:solidFill>
                <a:srgbClr val="000000"/>
              </a:solidFill>
              <a:latin typeface="Skanska Sans Pro" panose="02000503060000020004" pitchFamily="50" charset="0"/>
            </a:endParaRPr>
          </a:p>
          <a:p>
            <a:pPr eaLnBrk="1" hangingPunct="1">
              <a:defRPr/>
            </a:pPr>
            <a:endParaRPr lang="nb-NO" sz="923" dirty="0">
              <a:solidFill>
                <a:srgbClr val="000000"/>
              </a:solidFill>
              <a:latin typeface="Skanska Sans Pro" panose="02000503060000020004" pitchFamily="50" charset="0"/>
            </a:endParaRPr>
          </a:p>
        </p:txBody>
      </p:sp>
      <p:sp>
        <p:nvSpPr>
          <p:cNvPr id="45" name="Ellipse 44">
            <a:extLst>
              <a:ext uri="{FF2B5EF4-FFF2-40B4-BE49-F238E27FC236}">
                <a16:creationId xmlns:a16="http://schemas.microsoft.com/office/drawing/2014/main" id="{5FC72D98-B8E5-4780-B2B5-032B96F1D2C3}"/>
              </a:ext>
            </a:extLst>
          </p:cNvPr>
          <p:cNvSpPr/>
          <p:nvPr/>
        </p:nvSpPr>
        <p:spPr bwMode="auto">
          <a:xfrm>
            <a:off x="5435601" y="3382964"/>
            <a:ext cx="41275" cy="41275"/>
          </a:xfrm>
          <a:prstGeom prst="ellipse">
            <a:avLst/>
          </a:prstGeom>
          <a:solidFill>
            <a:schemeClr val="accent6">
              <a:lumMod val="75000"/>
              <a:lumOff val="25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cxnSp>
        <p:nvCxnSpPr>
          <p:cNvPr id="7" name="Vinkel 6">
            <a:extLst>
              <a:ext uri="{FF2B5EF4-FFF2-40B4-BE49-F238E27FC236}">
                <a16:creationId xmlns:a16="http://schemas.microsoft.com/office/drawing/2014/main" id="{B59DFC42-9669-469D-BCC5-B175CBFD66FA}"/>
              </a:ext>
            </a:extLst>
          </p:cNvPr>
          <p:cNvCxnSpPr/>
          <p:nvPr/>
        </p:nvCxnSpPr>
        <p:spPr>
          <a:xfrm rot="5400000" flipH="1" flipV="1">
            <a:off x="5419726" y="2817814"/>
            <a:ext cx="650875" cy="536575"/>
          </a:xfrm>
          <a:prstGeom prst="bentConnector4">
            <a:avLst>
              <a:gd name="adj1" fmla="val 3320"/>
              <a:gd name="adj2" fmla="val 100147"/>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Vinkel 48">
            <a:extLst>
              <a:ext uri="{FF2B5EF4-FFF2-40B4-BE49-F238E27FC236}">
                <a16:creationId xmlns:a16="http://schemas.microsoft.com/office/drawing/2014/main" id="{899B3C12-101A-4A5F-9BA0-68D81D4BC8E5}"/>
              </a:ext>
            </a:extLst>
          </p:cNvPr>
          <p:cNvCxnSpPr/>
          <p:nvPr/>
        </p:nvCxnSpPr>
        <p:spPr>
          <a:xfrm rot="5400000" flipH="1" flipV="1">
            <a:off x="5002213" y="3536951"/>
            <a:ext cx="942975" cy="647700"/>
          </a:xfrm>
          <a:prstGeom prst="bentConnector3">
            <a:avLst>
              <a:gd name="adj1" fmla="val 50000"/>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0E393229-9A32-4547-B3F9-60B2D1BBF187}"/>
              </a:ext>
            </a:extLst>
          </p:cNvPr>
          <p:cNvSpPr/>
          <p:nvPr/>
        </p:nvSpPr>
        <p:spPr bwMode="auto">
          <a:xfrm>
            <a:off x="5092701" y="4289425"/>
            <a:ext cx="55563" cy="63500"/>
          </a:xfrm>
          <a:prstGeom prst="ellipse">
            <a:avLst/>
          </a:prstGeom>
          <a:solidFill>
            <a:schemeClr val="accent6">
              <a:lumMod val="75000"/>
              <a:lumOff val="25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nb-NO">
              <a:solidFill>
                <a:srgbClr val="FFFFFF"/>
              </a:solidFill>
              <a:latin typeface="Skanska Sans Pro" panose="02000503060000020004" pitchFamily="50" charset="0"/>
            </a:endParaRPr>
          </a:p>
        </p:txBody>
      </p:sp>
      <p:sp>
        <p:nvSpPr>
          <p:cNvPr id="2" name="Footer Placeholder 1">
            <a:extLst>
              <a:ext uri="{FF2B5EF4-FFF2-40B4-BE49-F238E27FC236}">
                <a16:creationId xmlns:a16="http://schemas.microsoft.com/office/drawing/2014/main" id="{851D9081-EED0-4345-99BF-E7E11C0DE1A5}"/>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spTree>
    <p:extLst>
      <p:ext uri="{BB962C8B-B14F-4D97-AF65-F5344CB8AC3E}">
        <p14:creationId xmlns:p14="http://schemas.microsoft.com/office/powerpoint/2010/main" val="2066557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9488998-F982-4FF7-AFDF-0CB4A6B2B0DE}"/>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6" name="Picture 5">
            <a:extLst>
              <a:ext uri="{FF2B5EF4-FFF2-40B4-BE49-F238E27FC236}">
                <a16:creationId xmlns:a16="http://schemas.microsoft.com/office/drawing/2014/main" id="{4F816EC3-7410-4542-B711-F2CBD44FF9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 y="620688"/>
            <a:ext cx="12192000" cy="5864352"/>
          </a:xfrm>
          <a:prstGeom prst="rect">
            <a:avLst/>
          </a:prstGeom>
        </p:spPr>
      </p:pic>
      <p:sp>
        <p:nvSpPr>
          <p:cNvPr id="7" name="TextBox 6">
            <a:extLst>
              <a:ext uri="{FF2B5EF4-FFF2-40B4-BE49-F238E27FC236}">
                <a16:creationId xmlns:a16="http://schemas.microsoft.com/office/drawing/2014/main" id="{93066667-955A-4C4F-8350-B8B94244DFD5}"/>
              </a:ext>
            </a:extLst>
          </p:cNvPr>
          <p:cNvSpPr txBox="1"/>
          <p:nvPr/>
        </p:nvSpPr>
        <p:spPr>
          <a:xfrm>
            <a:off x="5879976" y="1737508"/>
            <a:ext cx="5556197" cy="1754326"/>
          </a:xfrm>
          <a:prstGeom prst="rect">
            <a:avLst/>
          </a:prstGeom>
          <a:noFill/>
        </p:spPr>
        <p:txBody>
          <a:bodyPr wrap="square" lIns="46800" rIns="46800" rtlCol="0">
            <a:spAutoFit/>
          </a:bodyPr>
          <a:lstStyle/>
          <a:p>
            <a:r>
              <a:rPr lang="nb-NO" sz="3600" b="1" dirty="0">
                <a:solidFill>
                  <a:schemeClr val="bg1"/>
                </a:solidFill>
                <a:effectLst>
                  <a:outerShdw blurRad="38100" dist="38100" dir="2700000" algn="tl">
                    <a:srgbClr val="000000">
                      <a:alpha val="43137"/>
                    </a:srgbClr>
                  </a:outerShdw>
                </a:effectLst>
                <a:latin typeface="Skanska Sans Pro" panose="02000503060000020004" pitchFamily="50" charset="0"/>
              </a:rPr>
              <a:t>50 % reduksjon av </a:t>
            </a:r>
          </a:p>
          <a:p>
            <a:r>
              <a:rPr lang="nb-NO" sz="3600" b="1" dirty="0">
                <a:solidFill>
                  <a:schemeClr val="bg1"/>
                </a:solidFill>
                <a:effectLst>
                  <a:outerShdw blurRad="38100" dist="38100" dir="2700000" algn="tl">
                    <a:srgbClr val="000000">
                      <a:alpha val="43137"/>
                    </a:srgbClr>
                  </a:outerShdw>
                </a:effectLst>
                <a:latin typeface="Skanska Sans Pro" panose="02000503060000020004" pitchFamily="50" charset="0"/>
              </a:rPr>
              <a:t>klimagassutslippene i 2030 </a:t>
            </a:r>
          </a:p>
          <a:p>
            <a:r>
              <a:rPr lang="nb-NO" sz="3600" b="1" dirty="0">
                <a:solidFill>
                  <a:schemeClr val="bg1"/>
                </a:solidFill>
                <a:effectLst>
                  <a:outerShdw blurRad="38100" dist="38100" dir="2700000" algn="tl">
                    <a:srgbClr val="000000">
                      <a:alpha val="43137"/>
                    </a:srgbClr>
                  </a:outerShdw>
                </a:effectLst>
                <a:latin typeface="Skanska Sans Pro" panose="02000503060000020004" pitchFamily="50" charset="0"/>
              </a:rPr>
              <a:t>og klimanøytral i 2045</a:t>
            </a:r>
          </a:p>
        </p:txBody>
      </p:sp>
      <p:sp>
        <p:nvSpPr>
          <p:cNvPr id="8" name="TextBox 7">
            <a:extLst>
              <a:ext uri="{FF2B5EF4-FFF2-40B4-BE49-F238E27FC236}">
                <a16:creationId xmlns:a16="http://schemas.microsoft.com/office/drawing/2014/main" id="{B009AAB7-05AF-4918-A52D-01A2E7FAB145}"/>
              </a:ext>
            </a:extLst>
          </p:cNvPr>
          <p:cNvSpPr txBox="1"/>
          <p:nvPr/>
        </p:nvSpPr>
        <p:spPr>
          <a:xfrm>
            <a:off x="695400" y="908720"/>
            <a:ext cx="7687341" cy="707886"/>
          </a:xfrm>
          <a:prstGeom prst="rect">
            <a:avLst/>
          </a:prstGeom>
          <a:noFill/>
        </p:spPr>
        <p:txBody>
          <a:bodyPr wrap="square" lIns="46800" rIns="46800" rtlCol="0">
            <a:spAutoFit/>
          </a:bodyPr>
          <a:lstStyle/>
          <a:p>
            <a:r>
              <a:rPr lang="nb-NO" sz="4000" b="1" dirty="0">
                <a:latin typeface="Skanska Sans Pro" panose="02000503060000020004" pitchFamily="50" charset="0"/>
              </a:rPr>
              <a:t>Skanska Norges klimaambisjon:</a:t>
            </a:r>
          </a:p>
        </p:txBody>
      </p:sp>
    </p:spTree>
    <p:extLst>
      <p:ext uri="{BB962C8B-B14F-4D97-AF65-F5344CB8AC3E}">
        <p14:creationId xmlns:p14="http://schemas.microsoft.com/office/powerpoint/2010/main" val="1981834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7" name="Picture 6" descr="A large building&#10;&#10;Description automatically generated">
            <a:extLst>
              <a:ext uri="{FF2B5EF4-FFF2-40B4-BE49-F238E27FC236}">
                <a16:creationId xmlns:a16="http://schemas.microsoft.com/office/drawing/2014/main" id="{E7A6803E-BF19-4F9B-8F7D-7E468D19B1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12192000" cy="5856312"/>
          </a:xfrm>
          <a:prstGeom prst="rect">
            <a:avLst/>
          </a:prstGeom>
        </p:spPr>
      </p:pic>
      <p:sp>
        <p:nvSpPr>
          <p:cNvPr id="8" name="Rectangle 7">
            <a:extLst>
              <a:ext uri="{FF2B5EF4-FFF2-40B4-BE49-F238E27FC236}">
                <a16:creationId xmlns:a16="http://schemas.microsoft.com/office/drawing/2014/main" id="{B24E4BA2-4989-4B0E-999E-955CE179DB43}"/>
              </a:ext>
            </a:extLst>
          </p:cNvPr>
          <p:cNvSpPr/>
          <p:nvPr/>
        </p:nvSpPr>
        <p:spPr>
          <a:xfrm>
            <a:off x="0" y="606552"/>
            <a:ext cx="2495600" cy="58704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Energi</a:t>
            </a:r>
            <a:endParaRPr lang="nb-NO" sz="28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9" name="Rectangle 8">
            <a:extLst>
              <a:ext uri="{FF2B5EF4-FFF2-40B4-BE49-F238E27FC236}">
                <a16:creationId xmlns:a16="http://schemas.microsoft.com/office/drawing/2014/main" id="{2BA21910-E4D3-47EB-8F77-591840C725FE}"/>
              </a:ext>
            </a:extLst>
          </p:cNvPr>
          <p:cNvSpPr/>
          <p:nvPr/>
        </p:nvSpPr>
        <p:spPr>
          <a:xfrm>
            <a:off x="2485425" y="4412252"/>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Løsninger som gir lavt energibehov</a:t>
            </a:r>
          </a:p>
        </p:txBody>
      </p:sp>
      <p:sp>
        <p:nvSpPr>
          <p:cNvPr id="10" name="Rectangle 9">
            <a:extLst>
              <a:ext uri="{FF2B5EF4-FFF2-40B4-BE49-F238E27FC236}">
                <a16:creationId xmlns:a16="http://schemas.microsoft.com/office/drawing/2014/main" id="{6AF0E769-F52D-4558-A32D-715E427D0302}"/>
              </a:ext>
            </a:extLst>
          </p:cNvPr>
          <p:cNvSpPr/>
          <p:nvPr/>
        </p:nvSpPr>
        <p:spPr>
          <a:xfrm>
            <a:off x="2495600" y="4984633"/>
            <a:ext cx="6038497"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Energiløsninger med lavt klimautslipp</a:t>
            </a:r>
          </a:p>
        </p:txBody>
      </p:sp>
      <p:sp>
        <p:nvSpPr>
          <p:cNvPr id="11" name="Rectangle 10">
            <a:extLst>
              <a:ext uri="{FF2B5EF4-FFF2-40B4-BE49-F238E27FC236}">
                <a16:creationId xmlns:a16="http://schemas.microsoft.com/office/drawing/2014/main" id="{6C1D1C37-C1EA-4076-AEC8-892A2C808C73}"/>
              </a:ext>
            </a:extLst>
          </p:cNvPr>
          <p:cNvSpPr/>
          <p:nvPr/>
        </p:nvSpPr>
        <p:spPr>
          <a:xfrm>
            <a:off x="2495600" y="5557014"/>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Energiproduksjon på bygget til eget bruk og eksport</a:t>
            </a:r>
          </a:p>
        </p:txBody>
      </p:sp>
      <p:sp>
        <p:nvSpPr>
          <p:cNvPr id="12" name="Rectangle 11">
            <a:extLst>
              <a:ext uri="{FF2B5EF4-FFF2-40B4-BE49-F238E27FC236}">
                <a16:creationId xmlns:a16="http://schemas.microsoft.com/office/drawing/2014/main" id="{65A4447F-F718-460F-A119-5057FBBBAF3E}"/>
              </a:ext>
            </a:extLst>
          </p:cNvPr>
          <p:cNvSpPr/>
          <p:nvPr/>
        </p:nvSpPr>
        <p:spPr>
          <a:xfrm>
            <a:off x="10056440" y="6021288"/>
            <a:ext cx="213556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latin typeface="Skanska Sans Pro" panose="02000503060000020004" pitchFamily="50" charset="0"/>
              </a:rPr>
              <a:t>Heimdal </a:t>
            </a:r>
            <a:r>
              <a:rPr lang="nb-NO" sz="1400" dirty="0" err="1">
                <a:solidFill>
                  <a:schemeClr val="bg1"/>
                </a:solidFill>
                <a:latin typeface="Skanska Sans Pro" panose="02000503060000020004" pitchFamily="50" charset="0"/>
              </a:rPr>
              <a:t>vgs</a:t>
            </a:r>
            <a:endParaRPr lang="nb-NO" sz="1400" dirty="0">
              <a:solidFill>
                <a:schemeClr val="bg1"/>
              </a:solidFill>
              <a:latin typeface="Skanska Sans Pro" panose="02000503060000020004" pitchFamily="50" charset="0"/>
            </a:endParaRPr>
          </a:p>
        </p:txBody>
      </p:sp>
    </p:spTree>
    <p:extLst>
      <p:ext uri="{BB962C8B-B14F-4D97-AF65-F5344CB8AC3E}">
        <p14:creationId xmlns:p14="http://schemas.microsoft.com/office/powerpoint/2010/main" val="137049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5" name="Picture 4">
            <a:extLst>
              <a:ext uri="{FF2B5EF4-FFF2-40B4-BE49-F238E27FC236}">
                <a16:creationId xmlns:a16="http://schemas.microsoft.com/office/drawing/2014/main" id="{2F5BA68E-E06E-435B-9294-2F6C6BFE71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0688"/>
            <a:ext cx="12192000" cy="5798440"/>
          </a:xfrm>
          <a:prstGeom prst="rect">
            <a:avLst/>
          </a:prstGeom>
        </p:spPr>
      </p:pic>
      <p:sp>
        <p:nvSpPr>
          <p:cNvPr id="6" name="Rectangle 5">
            <a:extLst>
              <a:ext uri="{FF2B5EF4-FFF2-40B4-BE49-F238E27FC236}">
                <a16:creationId xmlns:a16="http://schemas.microsoft.com/office/drawing/2014/main" id="{1065D204-78BB-4565-81FC-A9E7297A9AFC}"/>
              </a:ext>
            </a:extLst>
          </p:cNvPr>
          <p:cNvSpPr/>
          <p:nvPr/>
        </p:nvSpPr>
        <p:spPr>
          <a:xfrm>
            <a:off x="0" y="620688"/>
            <a:ext cx="2495600" cy="5798440"/>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BREEAM</a:t>
            </a:r>
            <a:endParaRPr lang="nb-NO" sz="28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7" name="Rectangle 6">
            <a:extLst>
              <a:ext uri="{FF2B5EF4-FFF2-40B4-BE49-F238E27FC236}">
                <a16:creationId xmlns:a16="http://schemas.microsoft.com/office/drawing/2014/main" id="{2557FAFB-85A9-4F11-A517-902264CE75A2}"/>
              </a:ext>
            </a:extLst>
          </p:cNvPr>
          <p:cNvSpPr/>
          <p:nvPr/>
        </p:nvSpPr>
        <p:spPr>
          <a:xfrm>
            <a:off x="2495600" y="4860966"/>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Miljøvennlig byggeplass</a:t>
            </a:r>
          </a:p>
        </p:txBody>
      </p:sp>
      <p:sp>
        <p:nvSpPr>
          <p:cNvPr id="8" name="Rectangle 7">
            <a:extLst>
              <a:ext uri="{FF2B5EF4-FFF2-40B4-BE49-F238E27FC236}">
                <a16:creationId xmlns:a16="http://schemas.microsoft.com/office/drawing/2014/main" id="{5C6E8253-AFBB-4E6D-AF3B-6247BEB19BD3}"/>
              </a:ext>
            </a:extLst>
          </p:cNvPr>
          <p:cNvSpPr/>
          <p:nvPr/>
        </p:nvSpPr>
        <p:spPr>
          <a:xfrm>
            <a:off x="2495600" y="5428120"/>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Klimapakken i BREEAM</a:t>
            </a:r>
          </a:p>
        </p:txBody>
      </p:sp>
      <p:sp>
        <p:nvSpPr>
          <p:cNvPr id="9" name="Rectangle 8">
            <a:extLst>
              <a:ext uri="{FF2B5EF4-FFF2-40B4-BE49-F238E27FC236}">
                <a16:creationId xmlns:a16="http://schemas.microsoft.com/office/drawing/2014/main" id="{93B28695-4D92-4965-B394-9E9E1F725B2D}"/>
              </a:ext>
            </a:extLst>
          </p:cNvPr>
          <p:cNvSpPr/>
          <p:nvPr/>
        </p:nvSpPr>
        <p:spPr>
          <a:xfrm>
            <a:off x="2495600" y="4293812"/>
            <a:ext cx="6048672"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Gode energiløsninger - lavt klimagassutslipp</a:t>
            </a:r>
          </a:p>
        </p:txBody>
      </p:sp>
      <p:sp>
        <p:nvSpPr>
          <p:cNvPr id="10" name="Rectangle 9">
            <a:extLst>
              <a:ext uri="{FF2B5EF4-FFF2-40B4-BE49-F238E27FC236}">
                <a16:creationId xmlns:a16="http://schemas.microsoft.com/office/drawing/2014/main" id="{BFFA4A94-81E1-48B9-955D-3303F5CD5CAB}"/>
              </a:ext>
            </a:extLst>
          </p:cNvPr>
          <p:cNvSpPr/>
          <p:nvPr/>
        </p:nvSpPr>
        <p:spPr>
          <a:xfrm>
            <a:off x="10056440" y="6021288"/>
            <a:ext cx="213556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latin typeface="Skanska Sans Pro" panose="02000503060000020004" pitchFamily="50" charset="0"/>
              </a:rPr>
              <a:t>Powerhouse </a:t>
            </a:r>
            <a:r>
              <a:rPr lang="nb-NO" sz="1400" dirty="0" err="1">
                <a:solidFill>
                  <a:schemeClr val="bg1"/>
                </a:solidFill>
                <a:latin typeface="Skanska Sans Pro" panose="02000503060000020004" pitchFamily="50" charset="0"/>
              </a:rPr>
              <a:t>Barttøra</a:t>
            </a:r>
            <a:endParaRPr lang="nb-NO" sz="1400" dirty="0">
              <a:solidFill>
                <a:schemeClr val="bg1"/>
              </a:solidFill>
              <a:latin typeface="Skanska Sans Pro" panose="02000503060000020004" pitchFamily="50" charset="0"/>
            </a:endParaRPr>
          </a:p>
        </p:txBody>
      </p:sp>
    </p:spTree>
    <p:extLst>
      <p:ext uri="{BB962C8B-B14F-4D97-AF65-F5344CB8AC3E}">
        <p14:creationId xmlns:p14="http://schemas.microsoft.com/office/powerpoint/2010/main" val="652000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FB49084-CD60-440B-9A8E-429BDA4A5AC3}"/>
              </a:ext>
            </a:extLst>
          </p:cNvPr>
          <p:cNvSpPr>
            <a:spLocks noGrp="1"/>
          </p:cNvSpPr>
          <p:nvPr>
            <p:ph type="ftr" sz="quarter" idx="11"/>
          </p:nvPr>
        </p:nvSpPr>
        <p:spPr/>
        <p:txBody>
          <a:bodyPr/>
          <a:lstStyle/>
          <a:p>
            <a:r>
              <a:rPr lang="nb-NO">
                <a:latin typeface="Skanska Sans Pro" panose="02000503060000020004" pitchFamily="50" charset="0"/>
              </a:rPr>
              <a:t>Klima og miljø i Skanska Norge</a:t>
            </a:r>
            <a:endParaRPr lang="nb-NO" dirty="0">
              <a:latin typeface="Skanska Sans Pro" panose="02000503060000020004" pitchFamily="50" charset="0"/>
            </a:endParaRPr>
          </a:p>
        </p:txBody>
      </p:sp>
      <p:pic>
        <p:nvPicPr>
          <p:cNvPr id="13" name="Picture 12" descr="A picture containing grass, scene, train, outdoor&#10;&#10;Description automatically generated">
            <a:extLst>
              <a:ext uri="{FF2B5EF4-FFF2-40B4-BE49-F238E27FC236}">
                <a16:creationId xmlns:a16="http://schemas.microsoft.com/office/drawing/2014/main" id="{5FFB249B-4029-412E-A98C-ACBE3ED0E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06552"/>
            <a:ext cx="12192000" cy="5870448"/>
          </a:xfrm>
          <a:prstGeom prst="rect">
            <a:avLst/>
          </a:prstGeom>
        </p:spPr>
      </p:pic>
      <p:sp>
        <p:nvSpPr>
          <p:cNvPr id="14" name="Rectangle 13">
            <a:extLst>
              <a:ext uri="{FF2B5EF4-FFF2-40B4-BE49-F238E27FC236}">
                <a16:creationId xmlns:a16="http://schemas.microsoft.com/office/drawing/2014/main" id="{096775AF-908B-42F5-9EDE-E4654869B5C9}"/>
              </a:ext>
            </a:extLst>
          </p:cNvPr>
          <p:cNvSpPr/>
          <p:nvPr/>
        </p:nvSpPr>
        <p:spPr>
          <a:xfrm>
            <a:off x="0" y="606552"/>
            <a:ext cx="2495600" cy="5870448"/>
          </a:xfrm>
          <a:prstGeom prst="rect">
            <a:avLst/>
          </a:prstGeom>
          <a:solidFill>
            <a:schemeClr val="accent4">
              <a:lumMod val="40000"/>
              <a:lumOff val="6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3200" b="1" dirty="0">
                <a:solidFill>
                  <a:schemeClr val="tx1"/>
                </a:solidFill>
                <a:latin typeface="Skanska Sans Pro" panose="02000503060000020004" pitchFamily="50" charset="0"/>
              </a:rPr>
              <a:t>CEEQUAL</a:t>
            </a:r>
            <a:endParaRPr lang="nb-NO" sz="2800" b="1" dirty="0">
              <a:solidFill>
                <a:schemeClr val="bg1"/>
              </a:solidFill>
              <a:latin typeface="Skanska Sans Pro" panose="02000503060000020004" pitchFamily="50" charset="0"/>
            </a:endParaRPr>
          </a:p>
          <a:p>
            <a:pPr algn="ctr"/>
            <a:endParaRPr lang="nb-NO" sz="2400" dirty="0">
              <a:solidFill>
                <a:schemeClr val="bg1"/>
              </a:solidFill>
              <a:latin typeface="Skanska Sans Pro" panose="02000503060000020004" pitchFamily="50" charset="0"/>
            </a:endParaRPr>
          </a:p>
        </p:txBody>
      </p:sp>
      <p:sp>
        <p:nvSpPr>
          <p:cNvPr id="15" name="Rectangle 14">
            <a:extLst>
              <a:ext uri="{FF2B5EF4-FFF2-40B4-BE49-F238E27FC236}">
                <a16:creationId xmlns:a16="http://schemas.microsoft.com/office/drawing/2014/main" id="{2355916E-2907-4A45-82D1-F899B33E6751}"/>
              </a:ext>
            </a:extLst>
          </p:cNvPr>
          <p:cNvSpPr/>
          <p:nvPr/>
        </p:nvSpPr>
        <p:spPr>
          <a:xfrm>
            <a:off x="2495600" y="5276528"/>
            <a:ext cx="6336704"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Ombruk av veirekkverk</a:t>
            </a:r>
          </a:p>
        </p:txBody>
      </p:sp>
      <p:sp>
        <p:nvSpPr>
          <p:cNvPr id="16" name="Rectangle 15">
            <a:extLst>
              <a:ext uri="{FF2B5EF4-FFF2-40B4-BE49-F238E27FC236}">
                <a16:creationId xmlns:a16="http://schemas.microsoft.com/office/drawing/2014/main" id="{DDAA6CE3-6798-41E1-A387-FFE343E95278}"/>
              </a:ext>
            </a:extLst>
          </p:cNvPr>
          <p:cNvSpPr/>
          <p:nvPr/>
        </p:nvSpPr>
        <p:spPr>
          <a:xfrm>
            <a:off x="2495600" y="4676800"/>
            <a:ext cx="6336704"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err="1">
                <a:solidFill>
                  <a:schemeClr val="tx1"/>
                </a:solidFill>
                <a:latin typeface="Skanska Sans Pro" panose="02000503060000020004" pitchFamily="50" charset="0"/>
              </a:rPr>
              <a:t>Lavkarbonbetong</a:t>
            </a:r>
            <a:r>
              <a:rPr lang="nb-NO" sz="2000" b="1" dirty="0">
                <a:solidFill>
                  <a:schemeClr val="tx1"/>
                </a:solidFill>
                <a:latin typeface="Skanska Sans Pro" panose="02000503060000020004" pitchFamily="50" charset="0"/>
              </a:rPr>
              <a:t>, lokalt trevirke og optimalisert asfalt</a:t>
            </a:r>
          </a:p>
        </p:txBody>
      </p:sp>
      <p:sp>
        <p:nvSpPr>
          <p:cNvPr id="17" name="Rectangle 16">
            <a:extLst>
              <a:ext uri="{FF2B5EF4-FFF2-40B4-BE49-F238E27FC236}">
                <a16:creationId xmlns:a16="http://schemas.microsoft.com/office/drawing/2014/main" id="{3E71B3CE-4052-407A-9E62-F1EDB390E46D}"/>
              </a:ext>
            </a:extLst>
          </p:cNvPr>
          <p:cNvSpPr/>
          <p:nvPr/>
        </p:nvSpPr>
        <p:spPr>
          <a:xfrm>
            <a:off x="2495600" y="4077072"/>
            <a:ext cx="6336704" cy="504056"/>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dirty="0">
                <a:solidFill>
                  <a:schemeClr val="tx1"/>
                </a:solidFill>
                <a:latin typeface="Skanska Sans Pro" panose="02000503060000020004" pitchFamily="50" charset="0"/>
              </a:rPr>
              <a:t>Massehåndtering og effektive anleggsmaskiner</a:t>
            </a:r>
          </a:p>
        </p:txBody>
      </p:sp>
      <p:sp>
        <p:nvSpPr>
          <p:cNvPr id="18" name="Rectangle 17">
            <a:extLst>
              <a:ext uri="{FF2B5EF4-FFF2-40B4-BE49-F238E27FC236}">
                <a16:creationId xmlns:a16="http://schemas.microsoft.com/office/drawing/2014/main" id="{60EC8603-B1AF-4F02-AF21-5FD1429E7B36}"/>
              </a:ext>
            </a:extLst>
          </p:cNvPr>
          <p:cNvSpPr/>
          <p:nvPr/>
        </p:nvSpPr>
        <p:spPr>
          <a:xfrm>
            <a:off x="10056440" y="5924600"/>
            <a:ext cx="2135560" cy="2160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400" dirty="0">
                <a:solidFill>
                  <a:schemeClr val="bg1"/>
                </a:solidFill>
                <a:latin typeface="Skanska Sans Pro" panose="02000503060000020004" pitchFamily="50" charset="0"/>
              </a:rPr>
              <a:t>Riksvei 3/25</a:t>
            </a:r>
          </a:p>
        </p:txBody>
      </p:sp>
    </p:spTree>
    <p:extLst>
      <p:ext uri="{BB962C8B-B14F-4D97-AF65-F5344CB8AC3E}">
        <p14:creationId xmlns:p14="http://schemas.microsoft.com/office/powerpoint/2010/main" val="2780180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d428ed73759e588d4f8bd97a422625245c187"/>
</p:tagLst>
</file>

<file path=ppt/theme/theme1.xml><?xml version="1.0" encoding="utf-8"?>
<a:theme xmlns:a="http://schemas.openxmlformats.org/drawingml/2006/main" name="Skanska_16x9_en">
  <a:themeElements>
    <a:clrScheme name="1_Skanska_White_Dark Blue">
      <a:dk1>
        <a:srgbClr val="293E6B"/>
      </a:dk1>
      <a:lt1>
        <a:sysClr val="window" lastClr="FFFFFF"/>
      </a:lt1>
      <a:dk2>
        <a:srgbClr val="FFFFFF"/>
      </a:dk2>
      <a:lt2>
        <a:srgbClr val="293E6B"/>
      </a:lt2>
      <a:accent1>
        <a:srgbClr val="293E6B"/>
      </a:accent1>
      <a:accent2>
        <a:srgbClr val="77B800"/>
      </a:accent2>
      <a:accent3>
        <a:srgbClr val="FFCB00"/>
      </a:accent3>
      <a:accent4>
        <a:srgbClr val="0078C9"/>
      </a:accent4>
      <a:accent5>
        <a:srgbClr val="E57200"/>
      </a:accent5>
      <a:accent6>
        <a:srgbClr val="BED600"/>
      </a:accent6>
      <a:hlink>
        <a:srgbClr val="293E6B"/>
      </a:hlink>
      <a:folHlink>
        <a:srgbClr val="B2B2B2"/>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46800" rIns="46800" rtlCol="0">
        <a:spAutoFit/>
      </a:bodyPr>
      <a:lstStyle>
        <a:defPPr>
          <a:defRPr sz="2000" dirty="0" err="1" smtClean="0"/>
        </a:defPPr>
      </a:lstStyle>
    </a:txDef>
  </a:objectDefaults>
  <a:extraClrSchemeLst/>
  <a:custClrLst>
    <a:custClr name="Skanska Dark Blue">
      <a:srgbClr val="293E6B"/>
    </a:custClr>
    <a:custClr name="Skanska Blue">
      <a:srgbClr val="0078C9"/>
    </a:custClr>
    <a:custClr name="Skanska Light Blue">
      <a:srgbClr val="5BB4E5"/>
    </a:custClr>
    <a:custClr name="Skanska Light Light Blue">
      <a:srgbClr val="C0DDEA"/>
    </a:custClr>
    <a:custClr name="Skanska Dark Green">
      <a:srgbClr val="3D9B35"/>
    </a:custClr>
    <a:custClr name="Skanska Green">
      <a:srgbClr val="77B800"/>
    </a:custClr>
    <a:custClr name="Skanska Light Green">
      <a:srgbClr val="BED600"/>
    </a:custClr>
    <a:custClr name="Skanska Orange">
      <a:srgbClr val="E57200"/>
    </a:custClr>
    <a:custClr name="Skanska Yellow">
      <a:srgbClr val="FFCB00"/>
    </a:custClr>
    <a:custClr name="Skanska Light Yellow">
      <a:srgbClr val="EADF00"/>
    </a:custClr>
    <a:custClr name="Skanska Grey">
      <a:srgbClr val="808080"/>
    </a:custClr>
  </a:custClrLst>
  <a:extLst>
    <a:ext uri="{05A4C25C-085E-4340-85A3-A5531E510DB2}">
      <thm15:themeFamily xmlns:thm15="http://schemas.microsoft.com/office/thememl/2012/main" name="Skanska_16x9_no.potx" id="{688814D9-8EBE-41D6-AF2C-6924E228EE03}" vid="{07A71F35-1992-4072-89C6-8AB26DC322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kanska_DarkBlue">
      <a:dk1>
        <a:srgbClr val="002551"/>
      </a:dk1>
      <a:lt1>
        <a:sysClr val="window" lastClr="FFFFFF"/>
      </a:lt1>
      <a:dk2>
        <a:srgbClr val="293E6B"/>
      </a:dk2>
      <a:lt2>
        <a:srgbClr val="FFFFFF"/>
      </a:lt2>
      <a:accent1>
        <a:srgbClr val="293E6B"/>
      </a:accent1>
      <a:accent2>
        <a:srgbClr val="77B800"/>
      </a:accent2>
      <a:accent3>
        <a:srgbClr val="FFCB00"/>
      </a:accent3>
      <a:accent4>
        <a:srgbClr val="0078C9"/>
      </a:accent4>
      <a:accent5>
        <a:srgbClr val="E57200"/>
      </a:accent5>
      <a:accent6>
        <a:srgbClr val="BED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25C170CFB0BCD419821CF7206F1974A" ma:contentTypeVersion="13" ma:contentTypeDescription="Create a new document." ma:contentTypeScope="" ma:versionID="a07b6c61d2b620e7493ee3455cea96e2">
  <xsd:schema xmlns:xsd="http://www.w3.org/2001/XMLSchema" xmlns:xs="http://www.w3.org/2001/XMLSchema" xmlns:p="http://schemas.microsoft.com/office/2006/metadata/properties" xmlns:ns3="8b2597e1-549b-4b78-b0e8-65d9b01d3b01" xmlns:ns4="2ba12280-aa87-4b9c-ae4b-0c4889ac655e" targetNamespace="http://schemas.microsoft.com/office/2006/metadata/properties" ma:root="true" ma:fieldsID="bdaf461946e3daa613164bdceb28db89" ns3:_="" ns4:_="">
    <xsd:import namespace="8b2597e1-549b-4b78-b0e8-65d9b01d3b01"/>
    <xsd:import namespace="2ba12280-aa87-4b9c-ae4b-0c4889ac655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2597e1-549b-4b78-b0e8-65d9b01d3b0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12280-aa87-4b9c-ae4b-0c4889ac655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456F5E2-2FCA-4ABE-AF64-0780C6914BBE}">
  <ds:schemaRefs>
    <ds:schemaRef ds:uri="http://schemas.microsoft.com/office/2006/metadata/properties"/>
    <ds:schemaRef ds:uri="http://purl.org/dc/elements/1.1/"/>
    <ds:schemaRef ds:uri="8b2597e1-549b-4b78-b0e8-65d9b01d3b01"/>
    <ds:schemaRef ds:uri="http://schemas.openxmlformats.org/package/2006/metadata/core-properties"/>
    <ds:schemaRef ds:uri="http://purl.org/dc/terms/"/>
    <ds:schemaRef ds:uri="http://www.w3.org/XML/1998/namespace"/>
    <ds:schemaRef ds:uri="http://schemas.microsoft.com/office/infopath/2007/PartnerControls"/>
    <ds:schemaRef ds:uri="http://schemas.microsoft.com/office/2006/documentManagement/types"/>
    <ds:schemaRef ds:uri="2ba12280-aa87-4b9c-ae4b-0c4889ac655e"/>
    <ds:schemaRef ds:uri="http://purl.org/dc/dcmitype/"/>
  </ds:schemaRefs>
</ds:datastoreItem>
</file>

<file path=customXml/itemProps2.xml><?xml version="1.0" encoding="utf-8"?>
<ds:datastoreItem xmlns:ds="http://schemas.openxmlformats.org/officeDocument/2006/customXml" ds:itemID="{C24C1919-4B0D-4151-BE09-6E59EDA21461}">
  <ds:schemaRefs>
    <ds:schemaRef ds:uri="http://schemas.microsoft.com/sharepoint/v3/contenttype/forms"/>
  </ds:schemaRefs>
</ds:datastoreItem>
</file>

<file path=customXml/itemProps3.xml><?xml version="1.0" encoding="utf-8"?>
<ds:datastoreItem xmlns:ds="http://schemas.openxmlformats.org/officeDocument/2006/customXml" ds:itemID="{C9741D2A-BF33-491C-B3E6-14B5944F07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2597e1-549b-4b78-b0e8-65d9b01d3b01"/>
    <ds:schemaRef ds:uri="2ba12280-aa87-4b9c-ae4b-0c4889ac65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Skanska_16x9_no</Template>
  <TotalTime>1086</TotalTime>
  <Words>1730</Words>
  <Application>Microsoft Office PowerPoint</Application>
  <PresentationFormat>Widescreen</PresentationFormat>
  <Paragraphs>240</Paragraphs>
  <Slides>12</Slides>
  <Notes>11</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12</vt:i4>
      </vt:variant>
    </vt:vector>
  </HeadingPairs>
  <TitlesOfParts>
    <vt:vector size="17" baseType="lpstr">
      <vt:lpstr>Arial</vt:lpstr>
      <vt:lpstr>Calibri</vt:lpstr>
      <vt:lpstr>Skanska Sans Pro</vt:lpstr>
      <vt:lpstr>Wingdings</vt:lpstr>
      <vt:lpstr>Skanska_16x9_en</vt:lpstr>
      <vt:lpstr>PowerPoint-presentasjon</vt:lpstr>
      <vt:lpstr>PowerPoint-presentasjon</vt:lpstr>
      <vt:lpstr>PowerPoint-presentasjon</vt:lpstr>
      <vt:lpstr>Vi utvikler grønne løsninger og har alltid med oss miljøperspektivet når vi gjennomfører våre prosjekter</vt:lpstr>
      <vt:lpstr>BREEAM-NOR, Well og CEEQUAL | prosjekter i Norge</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Hole, Elise</dc:creator>
  <cp:lastModifiedBy>Griffiths, Christopher Philip</cp:lastModifiedBy>
  <cp:revision>4</cp:revision>
  <cp:lastPrinted>2015-03-30T11:17:45Z</cp:lastPrinted>
  <dcterms:created xsi:type="dcterms:W3CDTF">2020-09-02T15:56:35Z</dcterms:created>
  <dcterms:modified xsi:type="dcterms:W3CDTF">2021-09-08T08:27:48Z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0x010100725C170CFB0BCD419821CF7206F1974A</vt:lpwstr>
  </property>
</Properties>
</file>